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304" r:id="rId3"/>
    <p:sldId id="257" r:id="rId4"/>
    <p:sldId id="258" r:id="rId5"/>
    <p:sldId id="296" r:id="rId6"/>
    <p:sldId id="297" r:id="rId7"/>
    <p:sldId id="298" r:id="rId8"/>
    <p:sldId id="299" r:id="rId9"/>
    <p:sldId id="301" r:id="rId10"/>
    <p:sldId id="300" r:id="rId11"/>
    <p:sldId id="305" r:id="rId12"/>
    <p:sldId id="306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FA36AC-6DD1-4359-9A16-DBB7BD4AC520}" v="8" dt="2025-01-15T12:46:32.3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3" d="100"/>
          <a:sy n="83" d="100"/>
        </p:scale>
        <p:origin x="59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in Jørgen Hansen" userId="a940b9a5-2ade-41ab-8c15-b3e8af16f9e1" providerId="ADAL" clId="{BBFA36AC-6DD1-4359-9A16-DBB7BD4AC520}"/>
    <pc:docChg chg="custSel addSld delSld modSld">
      <pc:chgData name="Svein Jørgen Hansen" userId="a940b9a5-2ade-41ab-8c15-b3e8af16f9e1" providerId="ADAL" clId="{BBFA36AC-6DD1-4359-9A16-DBB7BD4AC520}" dt="2025-01-15T12:46:53.584" v="214" actId="20577"/>
      <pc:docMkLst>
        <pc:docMk/>
      </pc:docMkLst>
      <pc:sldChg chg="modSp mod">
        <pc:chgData name="Svein Jørgen Hansen" userId="a940b9a5-2ade-41ab-8c15-b3e8af16f9e1" providerId="ADAL" clId="{BBFA36AC-6DD1-4359-9A16-DBB7BD4AC520}" dt="2025-01-15T12:36:06.624" v="162" actId="20577"/>
        <pc:sldMkLst>
          <pc:docMk/>
          <pc:sldMk cId="2559886073" sldId="256"/>
        </pc:sldMkLst>
        <pc:spChg chg="mod">
          <ac:chgData name="Svein Jørgen Hansen" userId="a940b9a5-2ade-41ab-8c15-b3e8af16f9e1" providerId="ADAL" clId="{BBFA36AC-6DD1-4359-9A16-DBB7BD4AC520}" dt="2025-01-15T12:36:06.624" v="162" actId="20577"/>
          <ac:spMkLst>
            <pc:docMk/>
            <pc:sldMk cId="2559886073" sldId="256"/>
            <ac:spMk id="3" creationId="{FE7F9B17-F99C-1965-96F5-229ADE8465AD}"/>
          </ac:spMkLst>
        </pc:spChg>
        <pc:spChg chg="mod">
          <ac:chgData name="Svein Jørgen Hansen" userId="a940b9a5-2ade-41ab-8c15-b3e8af16f9e1" providerId="ADAL" clId="{BBFA36AC-6DD1-4359-9A16-DBB7BD4AC520}" dt="2025-01-08T10:13:08.634" v="139" actId="20577"/>
          <ac:spMkLst>
            <pc:docMk/>
            <pc:sldMk cId="2559886073" sldId="256"/>
            <ac:spMk id="5" creationId="{76866095-1C3B-3089-9FBC-7A5554B573C6}"/>
          </ac:spMkLst>
        </pc:spChg>
      </pc:sldChg>
      <pc:sldChg chg="addSp modSp mod modAnim">
        <pc:chgData name="Svein Jørgen Hansen" userId="a940b9a5-2ade-41ab-8c15-b3e8af16f9e1" providerId="ADAL" clId="{BBFA36AC-6DD1-4359-9A16-DBB7BD4AC520}" dt="2024-11-27T08:38:45.766" v="9" actId="1076"/>
        <pc:sldMkLst>
          <pc:docMk/>
          <pc:sldMk cId="2130329286" sldId="257"/>
        </pc:sldMkLst>
        <pc:spChg chg="add mod">
          <ac:chgData name="Svein Jørgen Hansen" userId="a940b9a5-2ade-41ab-8c15-b3e8af16f9e1" providerId="ADAL" clId="{BBFA36AC-6DD1-4359-9A16-DBB7BD4AC520}" dt="2024-11-27T08:38:45.766" v="9" actId="1076"/>
          <ac:spMkLst>
            <pc:docMk/>
            <pc:sldMk cId="2130329286" sldId="257"/>
            <ac:spMk id="33" creationId="{5B703D99-D56C-1A69-548B-663907BAE967}"/>
          </ac:spMkLst>
        </pc:spChg>
      </pc:sldChg>
      <pc:sldChg chg="modSp mod">
        <pc:chgData name="Svein Jørgen Hansen" userId="a940b9a5-2ade-41ab-8c15-b3e8af16f9e1" providerId="ADAL" clId="{BBFA36AC-6DD1-4359-9A16-DBB7BD4AC520}" dt="2025-01-15T12:44:55.271" v="168" actId="20577"/>
        <pc:sldMkLst>
          <pc:docMk/>
          <pc:sldMk cId="3110359433" sldId="299"/>
        </pc:sldMkLst>
        <pc:spChg chg="mod">
          <ac:chgData name="Svein Jørgen Hansen" userId="a940b9a5-2ade-41ab-8c15-b3e8af16f9e1" providerId="ADAL" clId="{BBFA36AC-6DD1-4359-9A16-DBB7BD4AC520}" dt="2025-01-15T12:44:55.271" v="168" actId="20577"/>
          <ac:spMkLst>
            <pc:docMk/>
            <pc:sldMk cId="3110359433" sldId="299"/>
            <ac:spMk id="6" creationId="{3543901F-1EE4-5EDA-8BB8-9E6EBDAD7506}"/>
          </ac:spMkLst>
        </pc:spChg>
        <pc:spChg chg="mod">
          <ac:chgData name="Svein Jørgen Hansen" userId="a940b9a5-2ade-41ab-8c15-b3e8af16f9e1" providerId="ADAL" clId="{BBFA36AC-6DD1-4359-9A16-DBB7BD4AC520}" dt="2025-01-15T12:44:22.003" v="167" actId="207"/>
          <ac:spMkLst>
            <pc:docMk/>
            <pc:sldMk cId="3110359433" sldId="299"/>
            <ac:spMk id="7" creationId="{D6114AF9-B903-40F1-D050-E505D5F0F9FB}"/>
          </ac:spMkLst>
        </pc:spChg>
      </pc:sldChg>
      <pc:sldChg chg="addSp modSp mod">
        <pc:chgData name="Svein Jørgen Hansen" userId="a940b9a5-2ade-41ab-8c15-b3e8af16f9e1" providerId="ADAL" clId="{BBFA36AC-6DD1-4359-9A16-DBB7BD4AC520}" dt="2025-01-14T07:38:36.115" v="161" actId="1076"/>
        <pc:sldMkLst>
          <pc:docMk/>
          <pc:sldMk cId="3663524907" sldId="300"/>
        </pc:sldMkLst>
        <pc:spChg chg="mod">
          <ac:chgData name="Svein Jørgen Hansen" userId="a940b9a5-2ade-41ab-8c15-b3e8af16f9e1" providerId="ADAL" clId="{BBFA36AC-6DD1-4359-9A16-DBB7BD4AC520}" dt="2025-01-14T07:38:30.640" v="159" actId="14100"/>
          <ac:spMkLst>
            <pc:docMk/>
            <pc:sldMk cId="3663524907" sldId="300"/>
            <ac:spMk id="2" creationId="{F15005B2-2C42-E4CD-D7AD-558057DE4723}"/>
          </ac:spMkLst>
        </pc:spChg>
        <pc:picChg chg="add mod">
          <ac:chgData name="Svein Jørgen Hansen" userId="a940b9a5-2ade-41ab-8c15-b3e8af16f9e1" providerId="ADAL" clId="{BBFA36AC-6DD1-4359-9A16-DBB7BD4AC520}" dt="2025-01-14T07:38:36.115" v="161" actId="1076"/>
          <ac:picMkLst>
            <pc:docMk/>
            <pc:sldMk cId="3663524907" sldId="300"/>
            <ac:picMk id="4" creationId="{186E831E-08CF-7018-043A-BF5F3591301C}"/>
          </ac:picMkLst>
        </pc:picChg>
      </pc:sldChg>
      <pc:sldChg chg="addSp modSp mod">
        <pc:chgData name="Svein Jørgen Hansen" userId="a940b9a5-2ade-41ab-8c15-b3e8af16f9e1" providerId="ADAL" clId="{BBFA36AC-6DD1-4359-9A16-DBB7BD4AC520}" dt="2025-01-15T12:46:53.584" v="214" actId="20577"/>
        <pc:sldMkLst>
          <pc:docMk/>
          <pc:sldMk cId="328681497" sldId="301"/>
        </pc:sldMkLst>
        <pc:spChg chg="mod">
          <ac:chgData name="Svein Jørgen Hansen" userId="a940b9a5-2ade-41ab-8c15-b3e8af16f9e1" providerId="ADAL" clId="{BBFA36AC-6DD1-4359-9A16-DBB7BD4AC520}" dt="2025-01-15T12:46:53.584" v="214" actId="20577"/>
          <ac:spMkLst>
            <pc:docMk/>
            <pc:sldMk cId="328681497" sldId="301"/>
            <ac:spMk id="2" creationId="{E1BD7166-660D-955C-9EE3-9CFAFDF6D1B3}"/>
          </ac:spMkLst>
        </pc:spChg>
        <pc:picChg chg="add">
          <ac:chgData name="Svein Jørgen Hansen" userId="a940b9a5-2ade-41ab-8c15-b3e8af16f9e1" providerId="ADAL" clId="{BBFA36AC-6DD1-4359-9A16-DBB7BD4AC520}" dt="2025-01-15T12:46:26.122" v="191"/>
          <ac:picMkLst>
            <pc:docMk/>
            <pc:sldMk cId="328681497" sldId="301"/>
            <ac:picMk id="2050" creationId="{7802E79A-B2BC-0161-6034-67FCC040E443}"/>
          </ac:picMkLst>
        </pc:picChg>
      </pc:sldChg>
      <pc:sldChg chg="addSp delSp modSp del mod">
        <pc:chgData name="Svein Jørgen Hansen" userId="a940b9a5-2ade-41ab-8c15-b3e8af16f9e1" providerId="ADAL" clId="{BBFA36AC-6DD1-4359-9A16-DBB7BD4AC520}" dt="2025-01-14T07:35:42.502" v="149" actId="47"/>
        <pc:sldMkLst>
          <pc:docMk/>
          <pc:sldMk cId="3910138638" sldId="302"/>
        </pc:sldMkLst>
      </pc:sldChg>
      <pc:sldChg chg="del">
        <pc:chgData name="Svein Jørgen Hansen" userId="a940b9a5-2ade-41ab-8c15-b3e8af16f9e1" providerId="ADAL" clId="{BBFA36AC-6DD1-4359-9A16-DBB7BD4AC520}" dt="2025-01-14T07:36:14.819" v="151" actId="47"/>
        <pc:sldMkLst>
          <pc:docMk/>
          <pc:sldMk cId="1550040454" sldId="303"/>
        </pc:sldMkLst>
      </pc:sldChg>
      <pc:sldChg chg="addSp delSp modSp">
        <pc:chgData name="Svein Jørgen Hansen" userId="a940b9a5-2ade-41ab-8c15-b3e8af16f9e1" providerId="ADAL" clId="{BBFA36AC-6DD1-4359-9A16-DBB7BD4AC520}" dt="2025-01-15T12:38:29.306" v="165" actId="478"/>
        <pc:sldMkLst>
          <pc:docMk/>
          <pc:sldMk cId="1052029707" sldId="304"/>
        </pc:sldMkLst>
        <pc:picChg chg="add del mod">
          <ac:chgData name="Svein Jørgen Hansen" userId="a940b9a5-2ade-41ab-8c15-b3e8af16f9e1" providerId="ADAL" clId="{BBFA36AC-6DD1-4359-9A16-DBB7BD4AC520}" dt="2025-01-15T12:38:29.306" v="165" actId="478"/>
          <ac:picMkLst>
            <pc:docMk/>
            <pc:sldMk cId="1052029707" sldId="304"/>
            <ac:picMk id="1026" creationId="{905359AA-3A15-B7DE-A461-E200FA56D1EC}"/>
          </ac:picMkLst>
        </pc:picChg>
      </pc:sldChg>
      <pc:sldChg chg="addSp modSp new mod">
        <pc:chgData name="Svein Jørgen Hansen" userId="a940b9a5-2ade-41ab-8c15-b3e8af16f9e1" providerId="ADAL" clId="{BBFA36AC-6DD1-4359-9A16-DBB7BD4AC520}" dt="2025-01-14T07:35:31.023" v="148" actId="1076"/>
        <pc:sldMkLst>
          <pc:docMk/>
          <pc:sldMk cId="280984762" sldId="305"/>
        </pc:sldMkLst>
        <pc:spChg chg="add mod">
          <ac:chgData name="Svein Jørgen Hansen" userId="a940b9a5-2ade-41ab-8c15-b3e8af16f9e1" providerId="ADAL" clId="{BBFA36AC-6DD1-4359-9A16-DBB7BD4AC520}" dt="2025-01-14T07:35:18.044" v="146" actId="688"/>
          <ac:spMkLst>
            <pc:docMk/>
            <pc:sldMk cId="280984762" sldId="305"/>
            <ac:spMk id="4" creationId="{28E71456-25D4-5FAC-311D-DC956E719074}"/>
          </ac:spMkLst>
        </pc:spChg>
        <pc:spChg chg="add mod">
          <ac:chgData name="Svein Jørgen Hansen" userId="a940b9a5-2ade-41ab-8c15-b3e8af16f9e1" providerId="ADAL" clId="{BBFA36AC-6DD1-4359-9A16-DBB7BD4AC520}" dt="2025-01-14T07:35:31.023" v="148" actId="1076"/>
          <ac:spMkLst>
            <pc:docMk/>
            <pc:sldMk cId="280984762" sldId="305"/>
            <ac:spMk id="5" creationId="{83F8E703-A311-5536-6124-CB8BA1F52FA7}"/>
          </ac:spMkLst>
        </pc:spChg>
        <pc:picChg chg="add mod">
          <ac:chgData name="Svein Jørgen Hansen" userId="a940b9a5-2ade-41ab-8c15-b3e8af16f9e1" providerId="ADAL" clId="{BBFA36AC-6DD1-4359-9A16-DBB7BD4AC520}" dt="2025-01-14T07:35:03.393" v="144" actId="1076"/>
          <ac:picMkLst>
            <pc:docMk/>
            <pc:sldMk cId="280984762" sldId="305"/>
            <ac:picMk id="3" creationId="{9F27CB33-B4AD-2EFF-0467-0FF232DD76AF}"/>
          </ac:picMkLst>
        </pc:picChg>
      </pc:sldChg>
      <pc:sldChg chg="addSp modSp new mod">
        <pc:chgData name="Svein Jørgen Hansen" userId="a940b9a5-2ade-41ab-8c15-b3e8af16f9e1" providerId="ADAL" clId="{BBFA36AC-6DD1-4359-9A16-DBB7BD4AC520}" dt="2025-01-14T07:36:44.728" v="154" actId="1076"/>
        <pc:sldMkLst>
          <pc:docMk/>
          <pc:sldMk cId="2964702625" sldId="306"/>
        </pc:sldMkLst>
        <pc:spChg chg="add mod">
          <ac:chgData name="Svein Jørgen Hansen" userId="a940b9a5-2ade-41ab-8c15-b3e8af16f9e1" providerId="ADAL" clId="{BBFA36AC-6DD1-4359-9A16-DBB7BD4AC520}" dt="2025-01-14T07:36:44.728" v="154" actId="1076"/>
          <ac:spMkLst>
            <pc:docMk/>
            <pc:sldMk cId="2964702625" sldId="306"/>
            <ac:spMk id="4" creationId="{17B2DC70-6EED-8182-CC45-4E4B68E5F487}"/>
          </ac:spMkLst>
        </pc:spChg>
        <pc:picChg chg="add">
          <ac:chgData name="Svein Jørgen Hansen" userId="a940b9a5-2ade-41ab-8c15-b3e8af16f9e1" providerId="ADAL" clId="{BBFA36AC-6DD1-4359-9A16-DBB7BD4AC520}" dt="2025-01-14T07:36:16.811" v="152" actId="22"/>
          <ac:picMkLst>
            <pc:docMk/>
            <pc:sldMk cId="2964702625" sldId="306"/>
            <ac:picMk id="3" creationId="{40418D05-7C57-9B78-E634-20BE409CE07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1/15/2025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5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5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1/15/2025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92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5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1/15/2025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98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1/15/2025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1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1/15/2025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580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1/15/2025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68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1/15/2025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317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1/15/2025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849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1/15/2025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0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amordnaopptak.no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n fargerik lyspære med forretnings ikoner">
            <a:extLst>
              <a:ext uri="{FF2B5EF4-FFF2-40B4-BE49-F238E27FC236}">
                <a16:creationId xmlns:a16="http://schemas.microsoft.com/office/drawing/2014/main" id="{C0C05FAE-D815-FEE0-4C88-A9AFD3FDB9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9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C2F3FA0-960A-435A-AC72-8ADCBF50F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1139"/>
            <a:ext cx="12192000" cy="164455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BB0FD9A-EE02-9ED2-E5A2-39C2C06E3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1644" y="4675366"/>
            <a:ext cx="10268712" cy="846223"/>
          </a:xfrm>
        </p:spPr>
        <p:txBody>
          <a:bodyPr anchor="b">
            <a:normAutofit/>
          </a:bodyPr>
          <a:lstStyle/>
          <a:p>
            <a:r>
              <a:rPr lang="nb-NO" sz="5400" dirty="0">
                <a:solidFill>
                  <a:srgbClr val="FFFFFF"/>
                </a:solidFill>
              </a:rPr>
              <a:t>Fagvalg STUDIESPESIALISERENDE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E7F9B17-F99C-1965-96F5-229ADE846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1644" y="5545443"/>
            <a:ext cx="10268712" cy="513449"/>
          </a:xfrm>
        </p:spPr>
        <p:txBody>
          <a:bodyPr anchor="t">
            <a:normAutofit/>
          </a:bodyPr>
          <a:lstStyle/>
          <a:p>
            <a:r>
              <a:rPr lang="nb-NO" sz="2400" dirty="0"/>
              <a:t>Strinda videregående skole 2025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6866095-1C3B-3089-9FBC-7A5554B573C6}"/>
              </a:ext>
            </a:extLst>
          </p:cNvPr>
          <p:cNvSpPr txBox="1"/>
          <p:nvPr/>
        </p:nvSpPr>
        <p:spPr>
          <a:xfrm>
            <a:off x="7235302" y="200640"/>
            <a:ext cx="527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bg1"/>
                </a:solidFill>
                <a:highlight>
                  <a:srgbClr val="000000"/>
                </a:highlight>
              </a:rPr>
              <a:t>   Foreldre-/</a:t>
            </a:r>
            <a:r>
              <a:rPr lang="nb-NO" sz="2400" dirty="0" err="1">
                <a:solidFill>
                  <a:schemeClr val="bg1"/>
                </a:solidFill>
                <a:highlight>
                  <a:srgbClr val="000000"/>
                </a:highlight>
              </a:rPr>
              <a:t>foresattemøte</a:t>
            </a:r>
            <a:r>
              <a:rPr lang="nb-NO" sz="2400">
                <a:solidFill>
                  <a:schemeClr val="bg1"/>
                </a:solidFill>
                <a:highlight>
                  <a:srgbClr val="000000"/>
                </a:highlight>
              </a:rPr>
              <a:t> 15.1.2025   </a:t>
            </a:r>
            <a:endParaRPr lang="nb-NO" sz="24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11C89B63-DE6E-EE0C-3952-DBE50E19DAB1}"/>
              </a:ext>
            </a:extLst>
          </p:cNvPr>
          <p:cNvSpPr txBox="1"/>
          <p:nvPr/>
        </p:nvSpPr>
        <p:spPr>
          <a:xfrm>
            <a:off x="7235302" y="762625"/>
            <a:ext cx="527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bg1"/>
                </a:solidFill>
                <a:highlight>
                  <a:srgbClr val="000000"/>
                </a:highlight>
              </a:rPr>
              <a:t>   Møtet starter </a:t>
            </a:r>
            <a:r>
              <a:rPr lang="nb-NO" sz="2400" dirty="0" err="1">
                <a:solidFill>
                  <a:schemeClr val="bg1"/>
                </a:solidFill>
                <a:highlight>
                  <a:srgbClr val="000000"/>
                </a:highlight>
              </a:rPr>
              <a:t>kl</a:t>
            </a:r>
            <a:r>
              <a:rPr lang="nb-NO" sz="2400" dirty="0">
                <a:solidFill>
                  <a:schemeClr val="bg1"/>
                </a:solidFill>
                <a:highlight>
                  <a:srgbClr val="000000"/>
                </a:highlight>
              </a:rPr>
              <a:t> 18:00 Velkommen!</a:t>
            </a:r>
          </a:p>
        </p:txBody>
      </p:sp>
    </p:spTree>
    <p:extLst>
      <p:ext uri="{BB962C8B-B14F-4D97-AF65-F5344CB8AC3E}">
        <p14:creationId xmlns:p14="http://schemas.microsoft.com/office/powerpoint/2010/main" val="2559886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15005B2-2C42-E4CD-D7AD-558057DE4723}"/>
              </a:ext>
            </a:extLst>
          </p:cNvPr>
          <p:cNvSpPr txBox="1"/>
          <p:nvPr/>
        </p:nvSpPr>
        <p:spPr>
          <a:xfrm>
            <a:off x="801585" y="825335"/>
            <a:ext cx="441335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Noe å tenke på / hva råder vi dem til:</a:t>
            </a:r>
          </a:p>
          <a:p>
            <a:endParaRPr lang="nb-NO" dirty="0"/>
          </a:p>
          <a:p>
            <a:r>
              <a:rPr lang="nb-NO" dirty="0"/>
              <a:t>1. Hvilke fag fyller eleven med energi (lyst til å jobbe)?</a:t>
            </a:r>
          </a:p>
          <a:p>
            <a:r>
              <a:rPr lang="nb-NO" dirty="0"/>
              <a:t>2. Hvilke fag må man ha for å studere videre det man ønsker? (</a:t>
            </a:r>
            <a:r>
              <a:rPr lang="nb-NO" dirty="0" err="1"/>
              <a:t>repetér</a:t>
            </a:r>
            <a:r>
              <a:rPr lang="nb-NO" dirty="0"/>
              <a:t> </a:t>
            </a:r>
            <a:r>
              <a:rPr lang="nb-NO" dirty="0" err="1"/>
              <a:t>pkt</a:t>
            </a:r>
            <a:r>
              <a:rPr lang="nb-NO" dirty="0"/>
              <a:t> 1)</a:t>
            </a:r>
          </a:p>
          <a:p>
            <a:r>
              <a:rPr lang="nb-NO" dirty="0"/>
              <a:t>3. Får man tilleggspoeng? (</a:t>
            </a:r>
            <a:r>
              <a:rPr lang="nb-NO" dirty="0" err="1"/>
              <a:t>repetér</a:t>
            </a:r>
            <a:r>
              <a:rPr lang="nb-NO" dirty="0"/>
              <a:t> </a:t>
            </a:r>
            <a:r>
              <a:rPr lang="nb-NO" dirty="0" err="1"/>
              <a:t>pkt</a:t>
            </a:r>
            <a:r>
              <a:rPr lang="nb-NO" dirty="0"/>
              <a:t> 1)</a:t>
            </a:r>
          </a:p>
          <a:p>
            <a:r>
              <a:rPr lang="nb-NO" dirty="0"/>
              <a:t>4. Hva får eleven til (lykkes med?)</a:t>
            </a:r>
          </a:p>
          <a:p>
            <a:r>
              <a:rPr lang="nb-NO" dirty="0"/>
              <a:t>5. Hvor mye tid er eleven villig til å legge i skole?</a:t>
            </a:r>
          </a:p>
          <a:p>
            <a:endParaRPr lang="nb-NO" dirty="0"/>
          </a:p>
          <a:p>
            <a:r>
              <a:rPr lang="nb-NO" dirty="0"/>
              <a:t>Du finner fagkrav og historiske </a:t>
            </a:r>
            <a:r>
              <a:rPr lang="nb-NO" dirty="0" err="1"/>
              <a:t>poengssummer</a:t>
            </a:r>
            <a:r>
              <a:rPr lang="nb-NO" dirty="0"/>
              <a:t> på </a:t>
            </a:r>
            <a:r>
              <a:rPr lang="nb-NO" dirty="0">
                <a:hlinkClick r:id="rId2"/>
              </a:rPr>
              <a:t>http://samordnaopptak.no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86E831E-08CF-7018-043A-BF5F35913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676" y="542925"/>
            <a:ext cx="6666324" cy="527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24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F27CB33-B4AD-2EFF-0467-0FF232DD7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228" y="429637"/>
            <a:ext cx="7651544" cy="5998726"/>
          </a:xfrm>
          <a:prstGeom prst="rect">
            <a:avLst/>
          </a:prstGeom>
        </p:spPr>
      </p:pic>
      <p:sp>
        <p:nvSpPr>
          <p:cNvPr id="4" name="Pil: høyre 3">
            <a:extLst>
              <a:ext uri="{FF2B5EF4-FFF2-40B4-BE49-F238E27FC236}">
                <a16:creationId xmlns:a16="http://schemas.microsoft.com/office/drawing/2014/main" id="{28E71456-25D4-5FAC-311D-DC956E719074}"/>
              </a:ext>
            </a:extLst>
          </p:cNvPr>
          <p:cNvSpPr/>
          <p:nvPr/>
        </p:nvSpPr>
        <p:spPr>
          <a:xfrm rot="9437071">
            <a:off x="8515350" y="4672013"/>
            <a:ext cx="1800225" cy="8001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il: høyre 4">
            <a:extLst>
              <a:ext uri="{FF2B5EF4-FFF2-40B4-BE49-F238E27FC236}">
                <a16:creationId xmlns:a16="http://schemas.microsoft.com/office/drawing/2014/main" id="{83F8E703-A311-5536-6124-CB8BA1F52FA7}"/>
              </a:ext>
            </a:extLst>
          </p:cNvPr>
          <p:cNvSpPr/>
          <p:nvPr/>
        </p:nvSpPr>
        <p:spPr>
          <a:xfrm>
            <a:off x="1164920" y="1290181"/>
            <a:ext cx="1603332" cy="7265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984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0418D05-7C57-9B78-E634-20BE409CE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179" y="0"/>
            <a:ext cx="8671642" cy="6858000"/>
          </a:xfrm>
          <a:prstGeom prst="rect">
            <a:avLst/>
          </a:prstGeom>
        </p:spPr>
      </p:pic>
      <p:sp>
        <p:nvSpPr>
          <p:cNvPr id="4" name="Pil: høyre 3">
            <a:extLst>
              <a:ext uri="{FF2B5EF4-FFF2-40B4-BE49-F238E27FC236}">
                <a16:creationId xmlns:a16="http://schemas.microsoft.com/office/drawing/2014/main" id="{17B2DC70-6EED-8182-CC45-4E4B68E5F487}"/>
              </a:ext>
            </a:extLst>
          </p:cNvPr>
          <p:cNvSpPr/>
          <p:nvPr/>
        </p:nvSpPr>
        <p:spPr>
          <a:xfrm>
            <a:off x="192881" y="5393531"/>
            <a:ext cx="1614488" cy="7286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4702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17BFF9-332F-EE8A-CFAE-750FEA40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Grunnleggende valg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5823276-2541-F532-D111-63B6468F6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b-NO" sz="3400" b="1" dirty="0">
                <a:solidFill>
                  <a:srgbClr val="FF0000"/>
                </a:solidFill>
              </a:rPr>
              <a:t>&gt; Skal man ta mer enn minste matematikk?</a:t>
            </a:r>
          </a:p>
          <a:p>
            <a:r>
              <a:rPr lang="nb-NO" dirty="0"/>
              <a:t>Type? R1 eller S1, og så må man velge tre programfag til. 	</a:t>
            </a:r>
          </a:p>
          <a:p>
            <a:r>
              <a:rPr lang="nb-NO" dirty="0"/>
              <a:t>Tenk over at minst to av  de fire fagene planlegges for å ta også tredje år</a:t>
            </a:r>
          </a:p>
          <a:p>
            <a:r>
              <a:rPr lang="nb-NO" sz="3200" b="1" dirty="0">
                <a:solidFill>
                  <a:srgbClr val="FF0000"/>
                </a:solidFill>
              </a:rPr>
              <a:t>&gt; Skal man ta minst matematikk 2P</a:t>
            </a:r>
            <a:r>
              <a:rPr lang="nb-NO" sz="3200" b="1" dirty="0"/>
              <a:t> </a:t>
            </a:r>
          </a:p>
          <a:p>
            <a:r>
              <a:rPr lang="nb-NO" dirty="0"/>
              <a:t>Du må velge tre programfag, to av fagene må tas både 2. og 3. år som fordypning. </a:t>
            </a:r>
          </a:p>
          <a:p>
            <a:endParaRPr lang="nb-NO" b="1" dirty="0">
              <a:solidFill>
                <a:srgbClr val="FF0000"/>
              </a:solidFill>
            </a:endParaRPr>
          </a:p>
          <a:p>
            <a:r>
              <a:rPr lang="nb-NO" b="1" dirty="0">
                <a:solidFill>
                  <a:srgbClr val="FF0000"/>
                </a:solidFill>
              </a:rPr>
              <a:t>Du må også velge fordypningsretning (der du er sikker på å ha to fag)</a:t>
            </a:r>
          </a:p>
          <a:p>
            <a:pPr marL="457200" indent="-457200">
              <a:buFontTx/>
              <a:buChar char="-"/>
            </a:pPr>
            <a:r>
              <a:rPr lang="nb-NO" dirty="0"/>
              <a:t>Realfag</a:t>
            </a:r>
          </a:p>
          <a:p>
            <a:pPr marL="457200" indent="-457200">
              <a:buFontTx/>
              <a:buChar char="-"/>
            </a:pPr>
            <a:r>
              <a:rPr lang="nb-NO" dirty="0"/>
              <a:t>Samfunnsfag, språk og økonomi</a:t>
            </a:r>
          </a:p>
          <a:p>
            <a:pPr algn="r"/>
            <a:r>
              <a:rPr lang="nb-NO" b="1" dirty="0">
                <a:solidFill>
                  <a:srgbClr val="FF0000"/>
                </a:solidFill>
              </a:rPr>
              <a:t> Det kommer mer om dette</a:t>
            </a:r>
          </a:p>
        </p:txBody>
      </p:sp>
    </p:spTree>
    <p:extLst>
      <p:ext uri="{BB962C8B-B14F-4D97-AF65-F5344CB8AC3E}">
        <p14:creationId xmlns:p14="http://schemas.microsoft.com/office/powerpoint/2010/main" val="1052029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52CCB16A-40C5-F0F5-1D74-2164694E3895}"/>
              </a:ext>
            </a:extLst>
          </p:cNvPr>
          <p:cNvSpPr/>
          <p:nvPr/>
        </p:nvSpPr>
        <p:spPr>
          <a:xfrm>
            <a:off x="3863439" y="3167967"/>
            <a:ext cx="1923802" cy="1051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5E990DA-5A4E-B6DA-D930-9282E9BFBE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7745"/>
            <a:ext cx="10267950" cy="1701800"/>
          </a:xfrm>
        </p:spPr>
        <p:txBody>
          <a:bodyPr>
            <a:normAutofit fontScale="90000"/>
          </a:bodyPr>
          <a:lstStyle/>
          <a:p>
            <a:r>
              <a:rPr lang="nb-NO" dirty="0"/>
              <a:t>Fag </a:t>
            </a:r>
            <a:br>
              <a:rPr lang="nb-NO" dirty="0"/>
            </a:br>
            <a:r>
              <a:rPr lang="nb-NO" dirty="0"/>
              <a:t>(fellesfag og programfag)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A21B79B-B68D-9397-53A5-DE051D5168B7}"/>
              </a:ext>
            </a:extLst>
          </p:cNvPr>
          <p:cNvSpPr/>
          <p:nvPr/>
        </p:nvSpPr>
        <p:spPr>
          <a:xfrm>
            <a:off x="267195" y="2065329"/>
            <a:ext cx="1828800" cy="4928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Norsk (4 t/u)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6AA426C-E909-DD52-279F-CD8F5417E1F2}"/>
              </a:ext>
            </a:extLst>
          </p:cNvPr>
          <p:cNvSpPr/>
          <p:nvPr/>
        </p:nvSpPr>
        <p:spPr>
          <a:xfrm>
            <a:off x="267195" y="2586544"/>
            <a:ext cx="1828800" cy="4928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Engelsk (5 t/u)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D09B673-7F7B-D316-0DE6-6811E0303A21}"/>
              </a:ext>
            </a:extLst>
          </p:cNvPr>
          <p:cNvSpPr/>
          <p:nvPr/>
        </p:nvSpPr>
        <p:spPr>
          <a:xfrm>
            <a:off x="267195" y="3102737"/>
            <a:ext cx="1828800" cy="4928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Naturfag (5 t/u)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0DF80B2-F5D6-2A6A-6556-E76BA51B2F44}"/>
              </a:ext>
            </a:extLst>
          </p:cNvPr>
          <p:cNvSpPr/>
          <p:nvPr/>
        </p:nvSpPr>
        <p:spPr>
          <a:xfrm>
            <a:off x="267195" y="3617551"/>
            <a:ext cx="1828800" cy="2928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err="1"/>
              <a:t>Samf.kunnsk</a:t>
            </a:r>
            <a:r>
              <a:rPr lang="nb-NO" sz="1400" dirty="0"/>
              <a:t>. (3 t/u)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19E7CCA-026E-5EEC-F4C7-07BDFFBA7223}"/>
              </a:ext>
            </a:extLst>
          </p:cNvPr>
          <p:cNvSpPr/>
          <p:nvPr/>
        </p:nvSpPr>
        <p:spPr>
          <a:xfrm>
            <a:off x="267195" y="3935466"/>
            <a:ext cx="1828800" cy="2707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Geografi (2 t/u)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516F69-C939-B84B-25E0-6D5EE04FD198}"/>
              </a:ext>
            </a:extLst>
          </p:cNvPr>
          <p:cNvSpPr/>
          <p:nvPr/>
        </p:nvSpPr>
        <p:spPr>
          <a:xfrm>
            <a:off x="267194" y="4538345"/>
            <a:ext cx="1828800" cy="492826"/>
          </a:xfrm>
          <a:prstGeom prst="rect">
            <a:avLst/>
          </a:prstGeom>
          <a:solidFill>
            <a:srgbClr val="92D050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Fr. språk (4 t/u)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0D22327-E44E-3352-96EF-2A9B41A5043B}"/>
              </a:ext>
            </a:extLst>
          </p:cNvPr>
          <p:cNvSpPr/>
          <p:nvPr/>
        </p:nvSpPr>
        <p:spPr>
          <a:xfrm>
            <a:off x="267195" y="4241485"/>
            <a:ext cx="1828800" cy="2792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Kroppsøving (2 t/u)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34B4C2A-26C9-1E06-AD3C-75FA3829916C}"/>
              </a:ext>
            </a:extLst>
          </p:cNvPr>
          <p:cNvSpPr/>
          <p:nvPr/>
        </p:nvSpPr>
        <p:spPr>
          <a:xfrm>
            <a:off x="267194" y="5054090"/>
            <a:ext cx="1828800" cy="492826"/>
          </a:xfrm>
          <a:prstGeom prst="rect">
            <a:avLst/>
          </a:prstGeom>
          <a:solidFill>
            <a:srgbClr val="92D050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Matemat</a:t>
            </a:r>
            <a:r>
              <a:rPr lang="nb-NO" dirty="0"/>
              <a:t>. 1T/1P (5 t/u)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AEF3EAA-DC61-D4C8-7E1F-3879C0ACA246}"/>
              </a:ext>
            </a:extLst>
          </p:cNvPr>
          <p:cNvSpPr/>
          <p:nvPr/>
        </p:nvSpPr>
        <p:spPr>
          <a:xfrm>
            <a:off x="273133" y="6293773"/>
            <a:ext cx="1828800" cy="49282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/>
              <a:t>Toppidrett (5 t/u)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FECC926-1EAC-8AC2-CAB9-468A1A6E1CF7}"/>
              </a:ext>
            </a:extLst>
          </p:cNvPr>
          <p:cNvSpPr/>
          <p:nvPr/>
        </p:nvSpPr>
        <p:spPr>
          <a:xfrm>
            <a:off x="3910940" y="2029987"/>
            <a:ext cx="1828800" cy="4928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Norsk (4 t/u)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DC1574F-428E-A60F-7673-1F5FCD125385}"/>
              </a:ext>
            </a:extLst>
          </p:cNvPr>
          <p:cNvSpPr/>
          <p:nvPr/>
        </p:nvSpPr>
        <p:spPr>
          <a:xfrm>
            <a:off x="3910940" y="2545804"/>
            <a:ext cx="1828800" cy="2707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Historie (2 t/u)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3FA3AC98-3248-122D-F7A7-AB060F5582EE}"/>
              </a:ext>
            </a:extLst>
          </p:cNvPr>
          <p:cNvSpPr/>
          <p:nvPr/>
        </p:nvSpPr>
        <p:spPr>
          <a:xfrm>
            <a:off x="3910940" y="2843947"/>
            <a:ext cx="1828800" cy="2792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Kroppsøving (2 t/u)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7045105-EB7C-28AF-B86E-988F80D4BEDC}"/>
              </a:ext>
            </a:extLst>
          </p:cNvPr>
          <p:cNvSpPr/>
          <p:nvPr/>
        </p:nvSpPr>
        <p:spPr>
          <a:xfrm>
            <a:off x="3910940" y="3182587"/>
            <a:ext cx="1828800" cy="4928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/>
              <a:t>Mat R1/S1 (5 t/u)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CF18D619-EFB6-1507-78D4-B3BD590F3BA3}"/>
              </a:ext>
            </a:extLst>
          </p:cNvPr>
          <p:cNvSpPr/>
          <p:nvPr/>
        </p:nvSpPr>
        <p:spPr>
          <a:xfrm>
            <a:off x="3910940" y="3878973"/>
            <a:ext cx="1828800" cy="2928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err="1"/>
              <a:t>Matem</a:t>
            </a:r>
            <a:r>
              <a:rPr lang="nb-NO" sz="1400" dirty="0"/>
              <a:t> 2P (3 t/u)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820A994-BF2F-0C23-2A83-1D30361508F6}"/>
              </a:ext>
            </a:extLst>
          </p:cNvPr>
          <p:cNvSpPr/>
          <p:nvPr/>
        </p:nvSpPr>
        <p:spPr>
          <a:xfrm>
            <a:off x="3910940" y="4258787"/>
            <a:ext cx="1828800" cy="492826"/>
          </a:xfrm>
          <a:prstGeom prst="rect">
            <a:avLst/>
          </a:prstGeom>
          <a:solidFill>
            <a:srgbClr val="92D050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Fr. språk (4 t/u)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31208075-F1EF-1F76-81CF-D1E40A2FDA88}"/>
              </a:ext>
            </a:extLst>
          </p:cNvPr>
          <p:cNvSpPr txBox="1"/>
          <p:nvPr/>
        </p:nvSpPr>
        <p:spPr>
          <a:xfrm>
            <a:off x="4451286" y="3584679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eller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3BFF8EF-40D8-49FF-CDC2-F53711CAE433}"/>
              </a:ext>
            </a:extLst>
          </p:cNvPr>
          <p:cNvSpPr/>
          <p:nvPr/>
        </p:nvSpPr>
        <p:spPr>
          <a:xfrm>
            <a:off x="3926772" y="4776840"/>
            <a:ext cx="1828800" cy="4928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Et programfag (5 t/u)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DC2C85FF-DDD3-C113-2FC1-A6CB6C8945E9}"/>
              </a:ext>
            </a:extLst>
          </p:cNvPr>
          <p:cNvSpPr/>
          <p:nvPr/>
        </p:nvSpPr>
        <p:spPr>
          <a:xfrm>
            <a:off x="3926772" y="5297779"/>
            <a:ext cx="1828800" cy="4928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Et programfag (5 t/u)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3DA9BC7D-A96B-FF4B-6E17-2DA500A708E9}"/>
              </a:ext>
            </a:extLst>
          </p:cNvPr>
          <p:cNvSpPr/>
          <p:nvPr/>
        </p:nvSpPr>
        <p:spPr>
          <a:xfrm>
            <a:off x="3926772" y="5827516"/>
            <a:ext cx="1828800" cy="4928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Et programfag (5 t/u)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12DD774A-387F-E85C-914E-4A7BF25C710D}"/>
              </a:ext>
            </a:extLst>
          </p:cNvPr>
          <p:cNvSpPr/>
          <p:nvPr/>
        </p:nvSpPr>
        <p:spPr>
          <a:xfrm>
            <a:off x="3910940" y="6501895"/>
            <a:ext cx="1828800" cy="2928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Matematikk </a:t>
            </a:r>
            <a:r>
              <a:rPr lang="nb-NO" sz="1400" dirty="0" err="1"/>
              <a:t>X</a:t>
            </a:r>
            <a:r>
              <a:rPr lang="nb-NO" sz="1400" dirty="0"/>
              <a:t> (3 t/u)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BA4A1F33-4899-6B3C-4891-C3AA1492BFD8}"/>
              </a:ext>
            </a:extLst>
          </p:cNvPr>
          <p:cNvSpPr/>
          <p:nvPr/>
        </p:nvSpPr>
        <p:spPr>
          <a:xfrm>
            <a:off x="7709064" y="2018598"/>
            <a:ext cx="1828800" cy="7246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Norsk (6 t/u)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536F38E-81B3-3229-DB56-B299FB5A16B9}"/>
              </a:ext>
            </a:extLst>
          </p:cNvPr>
          <p:cNvSpPr/>
          <p:nvPr/>
        </p:nvSpPr>
        <p:spPr>
          <a:xfrm>
            <a:off x="7709064" y="2766634"/>
            <a:ext cx="1828800" cy="4928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Historie (4 t/u)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5D784A8C-437B-332D-967F-DE3202DBAA4D}"/>
              </a:ext>
            </a:extLst>
          </p:cNvPr>
          <p:cNvSpPr/>
          <p:nvPr/>
        </p:nvSpPr>
        <p:spPr>
          <a:xfrm>
            <a:off x="7709064" y="3282893"/>
            <a:ext cx="1828800" cy="2792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Kroppsøving (2 t/u)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802EA840-E30C-AEFC-D099-7CD7AC0D3360}"/>
              </a:ext>
            </a:extLst>
          </p:cNvPr>
          <p:cNvSpPr/>
          <p:nvPr/>
        </p:nvSpPr>
        <p:spPr>
          <a:xfrm>
            <a:off x="7709064" y="3587596"/>
            <a:ext cx="1828800" cy="3327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Religion (3 t/u)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EE23E31-4D46-2A28-254D-499D926AAF61}"/>
              </a:ext>
            </a:extLst>
          </p:cNvPr>
          <p:cNvSpPr/>
          <p:nvPr/>
        </p:nvSpPr>
        <p:spPr>
          <a:xfrm>
            <a:off x="7709064" y="3951158"/>
            <a:ext cx="1828800" cy="4928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Et programfag (5 t/u)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24C0BC99-1526-F1F0-8130-7DC0BFD0BB4F}"/>
              </a:ext>
            </a:extLst>
          </p:cNvPr>
          <p:cNvSpPr/>
          <p:nvPr/>
        </p:nvSpPr>
        <p:spPr>
          <a:xfrm>
            <a:off x="7709064" y="4483780"/>
            <a:ext cx="1828800" cy="4928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Et programfag (5 t/u)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7237B69-70DC-4590-7C87-4D3BE4DB711D}"/>
              </a:ext>
            </a:extLst>
          </p:cNvPr>
          <p:cNvSpPr/>
          <p:nvPr/>
        </p:nvSpPr>
        <p:spPr>
          <a:xfrm>
            <a:off x="7709064" y="5013517"/>
            <a:ext cx="1828800" cy="4928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Et programfag (5 t/u)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AAA66FEF-8666-093C-9C2F-41126017558A}"/>
              </a:ext>
            </a:extLst>
          </p:cNvPr>
          <p:cNvSpPr/>
          <p:nvPr/>
        </p:nvSpPr>
        <p:spPr>
          <a:xfrm>
            <a:off x="10343045" y="5424157"/>
            <a:ext cx="380009" cy="3327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 dirty="0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E498B95-181D-E4BD-8EF7-4949AA76237A}"/>
              </a:ext>
            </a:extLst>
          </p:cNvPr>
          <p:cNvSpPr/>
          <p:nvPr/>
        </p:nvSpPr>
        <p:spPr>
          <a:xfrm>
            <a:off x="10343045" y="5864084"/>
            <a:ext cx="380009" cy="3327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00" dirty="0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D1A200F3-6DA8-0D5F-A7EF-8BD3A7CA4E83}"/>
              </a:ext>
            </a:extLst>
          </p:cNvPr>
          <p:cNvSpPr/>
          <p:nvPr/>
        </p:nvSpPr>
        <p:spPr>
          <a:xfrm>
            <a:off x="10343045" y="6357443"/>
            <a:ext cx="380009" cy="3327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 dirty="0"/>
          </a:p>
        </p:txBody>
      </p: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A269D9CC-4E78-3075-4584-3288B978EC10}"/>
              </a:ext>
            </a:extLst>
          </p:cNvPr>
          <p:cNvSpPr txBox="1"/>
          <p:nvPr/>
        </p:nvSpPr>
        <p:spPr>
          <a:xfrm>
            <a:off x="10723054" y="5473667"/>
            <a:ext cx="6815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/>
              <a:t>Fellesfag</a:t>
            </a:r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FF54F487-DC9E-366F-0CAD-3A63A4B1C032}"/>
              </a:ext>
            </a:extLst>
          </p:cNvPr>
          <p:cNvSpPr txBox="1"/>
          <p:nvPr/>
        </p:nvSpPr>
        <p:spPr>
          <a:xfrm>
            <a:off x="10688511" y="5918200"/>
            <a:ext cx="9204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/>
              <a:t>Fag du velger</a:t>
            </a:r>
          </a:p>
        </p:txBody>
      </p:sp>
      <p:sp>
        <p:nvSpPr>
          <p:cNvPr id="43" name="TekstSylinder 42">
            <a:extLst>
              <a:ext uri="{FF2B5EF4-FFF2-40B4-BE49-F238E27FC236}">
                <a16:creationId xmlns:a16="http://schemas.microsoft.com/office/drawing/2014/main" id="{D4B87408-A797-0FDF-7954-5F626D0055EB}"/>
              </a:ext>
            </a:extLst>
          </p:cNvPr>
          <p:cNvSpPr txBox="1"/>
          <p:nvPr/>
        </p:nvSpPr>
        <p:spPr>
          <a:xfrm>
            <a:off x="10688511" y="6411559"/>
            <a:ext cx="12650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/>
              <a:t>Tilleggsfag noen tar</a:t>
            </a:r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CE55DA61-239C-DCF9-ED5F-B34EF90F0863}"/>
              </a:ext>
            </a:extLst>
          </p:cNvPr>
          <p:cNvSpPr txBox="1"/>
          <p:nvPr/>
        </p:nvSpPr>
        <p:spPr>
          <a:xfrm>
            <a:off x="504701" y="267664"/>
            <a:ext cx="1083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Fag elever har - studiespesialiserende utdanningsprogram </a:t>
            </a:r>
          </a:p>
        </p:txBody>
      </p:sp>
      <p:sp>
        <p:nvSpPr>
          <p:cNvPr id="45" name="TekstSylinder 44">
            <a:extLst>
              <a:ext uri="{FF2B5EF4-FFF2-40B4-BE49-F238E27FC236}">
                <a16:creationId xmlns:a16="http://schemas.microsoft.com/office/drawing/2014/main" id="{3645E84C-14D3-9F7C-BAC3-323D32B20329}"/>
              </a:ext>
            </a:extLst>
          </p:cNvPr>
          <p:cNvSpPr txBox="1"/>
          <p:nvPr/>
        </p:nvSpPr>
        <p:spPr>
          <a:xfrm>
            <a:off x="578673" y="1513659"/>
            <a:ext cx="120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1. år (Vg1)</a:t>
            </a:r>
          </a:p>
        </p:txBody>
      </p:sp>
      <p:sp>
        <p:nvSpPr>
          <p:cNvPr id="46" name="TekstSylinder 45">
            <a:extLst>
              <a:ext uri="{FF2B5EF4-FFF2-40B4-BE49-F238E27FC236}">
                <a16:creationId xmlns:a16="http://schemas.microsoft.com/office/drawing/2014/main" id="{82EF5021-E724-4DC1-A89D-0F30A5839DEF}"/>
              </a:ext>
            </a:extLst>
          </p:cNvPr>
          <p:cNvSpPr txBox="1"/>
          <p:nvPr/>
        </p:nvSpPr>
        <p:spPr>
          <a:xfrm>
            <a:off x="4238250" y="1513659"/>
            <a:ext cx="1200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2. år (Vg2)</a:t>
            </a:r>
          </a:p>
        </p:txBody>
      </p:sp>
      <p:sp>
        <p:nvSpPr>
          <p:cNvPr id="47" name="TekstSylinder 46">
            <a:extLst>
              <a:ext uri="{FF2B5EF4-FFF2-40B4-BE49-F238E27FC236}">
                <a16:creationId xmlns:a16="http://schemas.microsoft.com/office/drawing/2014/main" id="{CF33581E-2B5B-C171-01B1-AC44D26174D2}"/>
              </a:ext>
            </a:extLst>
          </p:cNvPr>
          <p:cNvSpPr txBox="1"/>
          <p:nvPr/>
        </p:nvSpPr>
        <p:spPr>
          <a:xfrm>
            <a:off x="8020542" y="1519044"/>
            <a:ext cx="1200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3. år (Vg3)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36EC870F-4EE9-04D7-06B2-3752BB22D8B3}"/>
              </a:ext>
            </a:extLst>
          </p:cNvPr>
          <p:cNvSpPr/>
          <p:nvPr/>
        </p:nvSpPr>
        <p:spPr>
          <a:xfrm>
            <a:off x="10343044" y="4901165"/>
            <a:ext cx="380009" cy="332764"/>
          </a:xfrm>
          <a:prstGeom prst="rect">
            <a:avLst/>
          </a:prstGeom>
          <a:solidFill>
            <a:srgbClr val="92D050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00" dirty="0"/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9FE1422E-BB42-BDAB-1190-1BDF936DCB0E}"/>
              </a:ext>
            </a:extLst>
          </p:cNvPr>
          <p:cNvSpPr txBox="1"/>
          <p:nvPr/>
        </p:nvSpPr>
        <p:spPr>
          <a:xfrm>
            <a:off x="10723051" y="4789520"/>
            <a:ext cx="982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Fag du må ha, men i ulike varianter</a:t>
            </a:r>
          </a:p>
        </p:txBody>
      </p:sp>
      <p:sp>
        <p:nvSpPr>
          <p:cNvPr id="51" name="Høyre klammeparentes 50">
            <a:extLst>
              <a:ext uri="{FF2B5EF4-FFF2-40B4-BE49-F238E27FC236}">
                <a16:creationId xmlns:a16="http://schemas.microsoft.com/office/drawing/2014/main" id="{C75BFC5C-0C99-08AE-CB4A-577176C8A5ED}"/>
              </a:ext>
            </a:extLst>
          </p:cNvPr>
          <p:cNvSpPr/>
          <p:nvPr/>
        </p:nvSpPr>
        <p:spPr>
          <a:xfrm>
            <a:off x="2232561" y="2065329"/>
            <a:ext cx="243441" cy="34641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Høyre klammeparentes 51">
            <a:extLst>
              <a:ext uri="{FF2B5EF4-FFF2-40B4-BE49-F238E27FC236}">
                <a16:creationId xmlns:a16="http://schemas.microsoft.com/office/drawing/2014/main" id="{447260A8-EFB5-5E2B-E91D-5B9BC847C99A}"/>
              </a:ext>
            </a:extLst>
          </p:cNvPr>
          <p:cNvSpPr/>
          <p:nvPr/>
        </p:nvSpPr>
        <p:spPr>
          <a:xfrm>
            <a:off x="5836722" y="2029987"/>
            <a:ext cx="459196" cy="42903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Høyre klammeparentes 52">
            <a:extLst>
              <a:ext uri="{FF2B5EF4-FFF2-40B4-BE49-F238E27FC236}">
                <a16:creationId xmlns:a16="http://schemas.microsoft.com/office/drawing/2014/main" id="{5DA8E758-0939-2E90-0B47-48B7F45E7169}"/>
              </a:ext>
            </a:extLst>
          </p:cNvPr>
          <p:cNvSpPr/>
          <p:nvPr/>
        </p:nvSpPr>
        <p:spPr>
          <a:xfrm>
            <a:off x="9630888" y="2018598"/>
            <a:ext cx="380009" cy="34877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TekstSylinder 53">
            <a:extLst>
              <a:ext uri="{FF2B5EF4-FFF2-40B4-BE49-F238E27FC236}">
                <a16:creationId xmlns:a16="http://schemas.microsoft.com/office/drawing/2014/main" id="{39A1133A-4915-E913-FC8A-53737893C398}"/>
              </a:ext>
            </a:extLst>
          </p:cNvPr>
          <p:cNvSpPr txBox="1"/>
          <p:nvPr/>
        </p:nvSpPr>
        <p:spPr>
          <a:xfrm>
            <a:off x="2456043" y="3595563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30 t/u</a:t>
            </a:r>
          </a:p>
        </p:txBody>
      </p:sp>
      <p:sp>
        <p:nvSpPr>
          <p:cNvPr id="55" name="TekstSylinder 54">
            <a:extLst>
              <a:ext uri="{FF2B5EF4-FFF2-40B4-BE49-F238E27FC236}">
                <a16:creationId xmlns:a16="http://schemas.microsoft.com/office/drawing/2014/main" id="{846BBE91-3407-20B6-DC62-B247669F7E6F}"/>
              </a:ext>
            </a:extLst>
          </p:cNvPr>
          <p:cNvSpPr txBox="1"/>
          <p:nvPr/>
        </p:nvSpPr>
        <p:spPr>
          <a:xfrm>
            <a:off x="6223137" y="3986367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30 t/u</a:t>
            </a:r>
          </a:p>
        </p:txBody>
      </p:sp>
      <p:sp>
        <p:nvSpPr>
          <p:cNvPr id="56" name="TekstSylinder 55">
            <a:extLst>
              <a:ext uri="{FF2B5EF4-FFF2-40B4-BE49-F238E27FC236}">
                <a16:creationId xmlns:a16="http://schemas.microsoft.com/office/drawing/2014/main" id="{2F614B8A-DB8B-D7A7-7514-7912C6B1E776}"/>
              </a:ext>
            </a:extLst>
          </p:cNvPr>
          <p:cNvSpPr txBox="1"/>
          <p:nvPr/>
        </p:nvSpPr>
        <p:spPr>
          <a:xfrm>
            <a:off x="9953939" y="3569312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30 t/u</a:t>
            </a:r>
          </a:p>
        </p:txBody>
      </p:sp>
      <p:sp>
        <p:nvSpPr>
          <p:cNvPr id="3" name="Pil: høyre 2">
            <a:extLst>
              <a:ext uri="{FF2B5EF4-FFF2-40B4-BE49-F238E27FC236}">
                <a16:creationId xmlns:a16="http://schemas.microsoft.com/office/drawing/2014/main" id="{B6A1C3FA-50EF-4444-3019-B9A524ADD0BE}"/>
              </a:ext>
            </a:extLst>
          </p:cNvPr>
          <p:cNvSpPr/>
          <p:nvPr/>
        </p:nvSpPr>
        <p:spPr>
          <a:xfrm rot="20233468">
            <a:off x="5617346" y="4486278"/>
            <a:ext cx="2178270" cy="222108"/>
          </a:xfrm>
          <a:prstGeom prst="rightArrow">
            <a:avLst>
              <a:gd name="adj1" fmla="val 50000"/>
              <a:gd name="adj2" fmla="val 87426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fordypning</a:t>
            </a:r>
          </a:p>
        </p:txBody>
      </p:sp>
      <p:sp>
        <p:nvSpPr>
          <p:cNvPr id="14" name="Pil: høyre 13">
            <a:extLst>
              <a:ext uri="{FF2B5EF4-FFF2-40B4-BE49-F238E27FC236}">
                <a16:creationId xmlns:a16="http://schemas.microsoft.com/office/drawing/2014/main" id="{B8F93655-6163-C5E7-16A7-70F7CC011FCF}"/>
              </a:ext>
            </a:extLst>
          </p:cNvPr>
          <p:cNvSpPr/>
          <p:nvPr/>
        </p:nvSpPr>
        <p:spPr>
          <a:xfrm rot="20233468">
            <a:off x="5637873" y="5020988"/>
            <a:ext cx="2178270" cy="222108"/>
          </a:xfrm>
          <a:prstGeom prst="rightArrow">
            <a:avLst>
              <a:gd name="adj1" fmla="val 50000"/>
              <a:gd name="adj2" fmla="val 87426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fordypning</a:t>
            </a:r>
          </a:p>
        </p:txBody>
      </p:sp>
      <p:sp>
        <p:nvSpPr>
          <p:cNvPr id="33" name="Pil: høyre 32">
            <a:extLst>
              <a:ext uri="{FF2B5EF4-FFF2-40B4-BE49-F238E27FC236}">
                <a16:creationId xmlns:a16="http://schemas.microsoft.com/office/drawing/2014/main" id="{5B703D99-D56C-1A69-548B-663907BAE967}"/>
              </a:ext>
            </a:extLst>
          </p:cNvPr>
          <p:cNvSpPr/>
          <p:nvPr/>
        </p:nvSpPr>
        <p:spPr>
          <a:xfrm rot="956913">
            <a:off x="5811376" y="3660985"/>
            <a:ext cx="2011444" cy="216718"/>
          </a:xfrm>
          <a:prstGeom prst="rightArrow">
            <a:avLst>
              <a:gd name="adj1" fmla="val 50000"/>
              <a:gd name="adj2" fmla="val 8742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fordypning</a:t>
            </a:r>
          </a:p>
        </p:txBody>
      </p:sp>
    </p:spTree>
    <p:extLst>
      <p:ext uri="{BB962C8B-B14F-4D97-AF65-F5344CB8AC3E}">
        <p14:creationId xmlns:p14="http://schemas.microsoft.com/office/powerpoint/2010/main" val="213032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7" grpId="0" animBg="1"/>
      <p:bldP spid="38" grpId="0" animBg="1"/>
      <p:bldP spid="39" grpId="0" animBg="1"/>
      <p:bldP spid="41" grpId="0"/>
      <p:bldP spid="42" grpId="0"/>
      <p:bldP spid="43" grpId="0"/>
      <p:bldP spid="44" grpId="0"/>
      <p:bldP spid="46" grpId="0"/>
      <p:bldP spid="47" grpId="0"/>
      <p:bldP spid="48" grpId="0" animBg="1"/>
      <p:bldP spid="49" grpId="0"/>
      <p:bldP spid="51" grpId="0" animBg="1"/>
      <p:bldP spid="52" grpId="0" animBg="1"/>
      <p:bldP spid="53" grpId="0" animBg="1"/>
      <p:bldP spid="54" grpId="0"/>
      <p:bldP spid="55" grpId="0"/>
      <p:bldP spid="56" grpId="0"/>
      <p:bldP spid="3" grpId="0" animBg="1"/>
      <p:bldP spid="14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6A5C6A2E-DB90-3062-4F6D-9A02B3542D1F}"/>
              </a:ext>
            </a:extLst>
          </p:cNvPr>
          <p:cNvSpPr txBox="1"/>
          <p:nvPr/>
        </p:nvSpPr>
        <p:spPr>
          <a:xfrm>
            <a:off x="779929" y="524435"/>
            <a:ext cx="4834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Fag vi har til valg (programfag</a:t>
            </a:r>
            <a:r>
              <a:rPr lang="nb-NO" dirty="0"/>
              <a:t>)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254B6286-A85B-6CE7-1A8A-58FEC8B715CB}"/>
              </a:ext>
            </a:extLst>
          </p:cNvPr>
          <p:cNvSpPr txBox="1"/>
          <p:nvPr/>
        </p:nvSpPr>
        <p:spPr>
          <a:xfrm>
            <a:off x="631488" y="1712694"/>
            <a:ext cx="43145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u="sng" dirty="0">
                <a:solidFill>
                  <a:srgbClr val="002060"/>
                </a:solidFill>
              </a:rPr>
              <a:t>Realfag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rgbClr val="002060"/>
                </a:solidFill>
              </a:rPr>
              <a:t>Matematikk R1 og R2 eller S1 og S2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rgbClr val="002060"/>
                </a:solidFill>
              </a:rPr>
              <a:t>Fysikk 1 og 2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chemeClr val="accent2"/>
                </a:solidFill>
              </a:rPr>
              <a:t>Biologi 1 og 2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rgbClr val="002060"/>
                </a:solidFill>
              </a:rPr>
              <a:t>Kjemi 1 og 2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chemeClr val="accent2"/>
                </a:solidFill>
              </a:rPr>
              <a:t>Geofag 1 og 2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rgbClr val="002060"/>
                </a:solidFill>
              </a:rPr>
              <a:t>Teknologi og forskningslære 1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rgbClr val="002060"/>
                </a:solidFill>
              </a:rPr>
              <a:t>Matematikk </a:t>
            </a:r>
            <a:r>
              <a:rPr lang="nb-NO" dirty="0" err="1">
                <a:solidFill>
                  <a:srgbClr val="002060"/>
                </a:solidFill>
              </a:rPr>
              <a:t>X</a:t>
            </a:r>
            <a:r>
              <a:rPr lang="nb-NO" dirty="0">
                <a:solidFill>
                  <a:srgbClr val="002060"/>
                </a:solidFill>
              </a:rPr>
              <a:t> (3 t/u)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7850F7B-9F3F-FC68-DC33-04502C3479D2}"/>
              </a:ext>
            </a:extLst>
          </p:cNvPr>
          <p:cNvSpPr txBox="1"/>
          <p:nvPr/>
        </p:nvSpPr>
        <p:spPr>
          <a:xfrm>
            <a:off x="6367456" y="1697528"/>
            <a:ext cx="609501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u="sng" dirty="0">
                <a:solidFill>
                  <a:schemeClr val="accent6">
                    <a:lumMod val="75000"/>
                  </a:schemeClr>
                </a:solidFill>
              </a:rPr>
              <a:t>Samfunnsfag, språk og økonomi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rgbClr val="002060"/>
                </a:solidFill>
              </a:rPr>
              <a:t>Matematikk R1 og R2 eller S1 og S2</a:t>
            </a:r>
            <a:endParaRPr lang="nb-NO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chemeClr val="accent2"/>
                </a:solidFill>
              </a:rPr>
              <a:t>Sosiologi og sosialantropologi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chemeClr val="accent2"/>
                </a:solidFill>
              </a:rPr>
              <a:t>Samfunnsgeografi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chemeClr val="accent2"/>
                </a:solidFill>
              </a:rPr>
              <a:t>Politikk og menneskerettigheter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chemeClr val="accent6">
                    <a:lumMod val="75000"/>
                  </a:schemeClr>
                </a:solidFill>
              </a:rPr>
              <a:t>Markedsføring og ledelse 1 og 2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chemeClr val="accent6">
                    <a:lumMod val="75000"/>
                  </a:schemeClr>
                </a:solidFill>
              </a:rPr>
              <a:t>Medie- og informasjonskunnskap 1 og 2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chemeClr val="accent2"/>
                </a:solidFill>
              </a:rPr>
              <a:t>Psykologi 1 og 2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chemeClr val="accent6">
                    <a:lumMod val="75000"/>
                  </a:schemeClr>
                </a:solidFill>
              </a:rPr>
              <a:t>Engelsk 1 og 2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chemeClr val="accent2"/>
                </a:solidFill>
              </a:rPr>
              <a:t>Rettslære 1 og 2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chemeClr val="accent2"/>
                </a:solidFill>
              </a:rPr>
              <a:t>Entreprenørskap og bedriftsutvikling 1 og 2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F9E75908-CCE1-A02F-5831-28FEBAB11AC4}"/>
              </a:ext>
            </a:extLst>
          </p:cNvPr>
          <p:cNvSpPr txBox="1"/>
          <p:nvPr/>
        </p:nvSpPr>
        <p:spPr>
          <a:xfrm>
            <a:off x="528452" y="5961521"/>
            <a:ext cx="609501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dirty="0"/>
              <a:t>Idrettsfag (</a:t>
            </a:r>
            <a:r>
              <a:rPr lang="nb-NO" sz="1600" dirty="0" err="1"/>
              <a:t>Idr</a:t>
            </a:r>
            <a:r>
              <a:rPr lang="nb-NO" sz="1600" dirty="0"/>
              <a:t>)</a:t>
            </a:r>
          </a:p>
          <a:p>
            <a:pPr marL="285750" indent="-285750">
              <a:buFontTx/>
              <a:buChar char="-"/>
            </a:pPr>
            <a:r>
              <a:rPr lang="nb-NO" sz="1600" dirty="0"/>
              <a:t>Toppidrett (håndball, fotball, friidrett) </a:t>
            </a:r>
          </a:p>
          <a:p>
            <a:pPr marL="285750" indent="-285750">
              <a:buFontTx/>
              <a:buChar char="-"/>
            </a:pPr>
            <a:r>
              <a:rPr lang="nb-NO" sz="1600" dirty="0"/>
              <a:t>Breddeidrett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905BC3A-44BD-25DE-D1A8-D44A55E9ABE1}"/>
              </a:ext>
            </a:extLst>
          </p:cNvPr>
          <p:cNvSpPr txBox="1"/>
          <p:nvPr/>
        </p:nvSpPr>
        <p:spPr>
          <a:xfrm>
            <a:off x="6675416" y="5887324"/>
            <a:ext cx="609501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dirty="0">
                <a:solidFill>
                  <a:schemeClr val="tx1"/>
                </a:solidFill>
              </a:rPr>
              <a:t>Musikal (</a:t>
            </a:r>
            <a:r>
              <a:rPr lang="nb-NO" sz="1600" dirty="0" err="1">
                <a:solidFill>
                  <a:schemeClr val="tx1"/>
                </a:solidFill>
              </a:rPr>
              <a:t>Mdd</a:t>
            </a:r>
            <a:r>
              <a:rPr lang="nb-NO" sz="1600" dirty="0">
                <a:solidFill>
                  <a:schemeClr val="tx1"/>
                </a:solidFill>
              </a:rPr>
              <a:t>)           (5 t/u  over to år)</a:t>
            </a:r>
          </a:p>
          <a:p>
            <a:pPr marL="285750" indent="-285750">
              <a:buFontTx/>
              <a:buChar char="-"/>
            </a:pPr>
            <a:r>
              <a:rPr lang="nb-NO" sz="1600" dirty="0">
                <a:solidFill>
                  <a:schemeClr val="tx1"/>
                </a:solidFill>
              </a:rPr>
              <a:t>Teaterensemble</a:t>
            </a:r>
            <a:r>
              <a:rPr lang="nb-NO" sz="1600" dirty="0"/>
              <a:t> (med s</a:t>
            </a:r>
            <a:r>
              <a:rPr lang="nb-NO" sz="1600" dirty="0">
                <a:solidFill>
                  <a:schemeClr val="tx1"/>
                </a:solidFill>
              </a:rPr>
              <a:t>cenografi og kostyme)</a:t>
            </a:r>
          </a:p>
          <a:p>
            <a:pPr marL="285750" indent="-285750">
              <a:buFontTx/>
              <a:buChar char="-"/>
            </a:pPr>
            <a:r>
              <a:rPr lang="nb-NO" sz="1600" dirty="0">
                <a:solidFill>
                  <a:schemeClr val="tx1"/>
                </a:solidFill>
              </a:rPr>
              <a:t>Musikk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CA76A5C4-A151-825F-699D-92B946D9C11A}"/>
              </a:ext>
            </a:extLst>
          </p:cNvPr>
          <p:cNvSpPr txBox="1"/>
          <p:nvPr/>
        </p:nvSpPr>
        <p:spPr>
          <a:xfrm>
            <a:off x="1787236" y="5438177"/>
            <a:ext cx="7562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PROGRAMFAG FRA ANDRE STUDIEFORBEREDENDE RETNINGER VI TILBYR 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112580F1-1BC4-9B69-F0E0-666264F3E1AD}"/>
              </a:ext>
            </a:extLst>
          </p:cNvPr>
          <p:cNvCxnSpPr/>
          <p:nvPr/>
        </p:nvCxnSpPr>
        <p:spPr>
          <a:xfrm>
            <a:off x="279070" y="5438177"/>
            <a:ext cx="115309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Høyre klammeparentes 2">
            <a:extLst>
              <a:ext uri="{FF2B5EF4-FFF2-40B4-BE49-F238E27FC236}">
                <a16:creationId xmlns:a16="http://schemas.microsoft.com/office/drawing/2014/main" id="{1EDD84A0-E3BF-D1C5-4627-8BFDC218A572}"/>
              </a:ext>
            </a:extLst>
          </p:cNvPr>
          <p:cNvSpPr/>
          <p:nvPr/>
        </p:nvSpPr>
        <p:spPr>
          <a:xfrm>
            <a:off x="10034649" y="2381003"/>
            <a:ext cx="106878" cy="6887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DA86880-DF7F-562F-0242-8CF800D9C7DD}"/>
              </a:ext>
            </a:extLst>
          </p:cNvPr>
          <p:cNvSpPr txBox="1"/>
          <p:nvPr/>
        </p:nvSpPr>
        <p:spPr>
          <a:xfrm>
            <a:off x="10088088" y="2509943"/>
            <a:ext cx="18694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Faggruppe:</a:t>
            </a:r>
          </a:p>
          <a:p>
            <a:r>
              <a:rPr lang="nb-NO" sz="1100" dirty="0"/>
              <a:t>Politikk, individ og samfunn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274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4">
            <a:extLst>
              <a:ext uri="{FF2B5EF4-FFF2-40B4-BE49-F238E27FC236}">
                <a16:creationId xmlns:a16="http://schemas.microsoft.com/office/drawing/2014/main" id="{B1D5FE2D-1969-C533-C4DB-5135DA9E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1" y="635635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rPr>
              <a:t>Side </a:t>
            </a:r>
            <a:fld id="{C6D8D733-2E48-40A3-83F3-FEA3C24BD02A}" type="slidenum">
              <a:rPr lang="nb-NO" altLang="nb-NO" sz="1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nb-NO" altLang="nb-NO" sz="120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38748BF-C574-5758-05EE-21E38E1E9B3F}"/>
              </a:ext>
            </a:extLst>
          </p:cNvPr>
          <p:cNvSpPr txBox="1">
            <a:spLocks noChangeArrowheads="1"/>
          </p:cNvSpPr>
          <p:nvPr/>
        </p:nvSpPr>
        <p:spPr>
          <a:xfrm>
            <a:off x="1831978" y="836615"/>
            <a:ext cx="8075613" cy="993775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br>
              <a:rPr lang="nb-NO" dirty="0"/>
            </a:br>
            <a:endParaRPr lang="nb-NO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98864AF-8C60-E51A-6C19-1DD94E3A03BE}"/>
              </a:ext>
            </a:extLst>
          </p:cNvPr>
          <p:cNvSpPr txBox="1">
            <a:spLocks noChangeArrowheads="1"/>
          </p:cNvSpPr>
          <p:nvPr/>
        </p:nvSpPr>
        <p:spPr>
          <a:xfrm>
            <a:off x="2024064" y="1573213"/>
            <a:ext cx="8075612" cy="437606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C5A8C04A-CDCB-8BDB-45EC-C1ACAB8D6577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9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665">
                <a:tc>
                  <a:txBody>
                    <a:bodyPr/>
                    <a:lstStyle/>
                    <a:p>
                      <a:r>
                        <a:rPr lang="nb-NO" dirty="0">
                          <a:latin typeface="Myriad Pro" pitchFamily="34" charset="0"/>
                        </a:rPr>
                        <a:t>Vg1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latin typeface="Myriad Pro" pitchFamily="34" charset="0"/>
                        </a:rPr>
                        <a:t>Vg2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latin typeface="Myriad Pro" pitchFamily="34" charset="0"/>
                        </a:rPr>
                        <a:t>Vg3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4036">
                <a:tc rowSpan="2"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Myriad Pro" pitchFamily="34" charset="0"/>
                        </a:rPr>
                        <a:t>Fellesfag</a:t>
                      </a:r>
                      <a:r>
                        <a:rPr lang="nb-NO" baseline="0" dirty="0">
                          <a:latin typeface="Myriad Pro" pitchFamily="34" charset="0"/>
                        </a:rPr>
                        <a:t> 30 timer/uke</a:t>
                      </a:r>
                      <a:endParaRPr lang="nb-NO" dirty="0"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Myriad Pro" pitchFamily="34" charset="0"/>
                        </a:rPr>
                        <a:t>Fellesfag 15 timer/uke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Myriad Pro" pitchFamily="34" charset="0"/>
                        </a:rPr>
                        <a:t>Fellesfag 15 timer/uke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5299"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Myriad Pro" pitchFamily="34" charset="0"/>
                      </a:endParaRPr>
                    </a:p>
                    <a:p>
                      <a:pPr algn="ctr"/>
                      <a:endParaRPr lang="nb-NO" dirty="0">
                        <a:latin typeface="Myriad Pro" pitchFamily="34" charset="0"/>
                      </a:endParaRPr>
                    </a:p>
                    <a:p>
                      <a:pPr algn="ctr"/>
                      <a:endParaRPr lang="nb-NO" dirty="0">
                        <a:latin typeface="Myriad Pro" pitchFamily="34" charset="0"/>
                      </a:endParaRPr>
                    </a:p>
                    <a:p>
                      <a:pPr algn="ctr"/>
                      <a:endParaRPr lang="nb-NO" dirty="0">
                        <a:latin typeface="Myriad Pro" pitchFamily="34" charset="0"/>
                      </a:endParaRPr>
                    </a:p>
                    <a:p>
                      <a:pPr algn="ctr"/>
                      <a:r>
                        <a:rPr lang="nb-NO" dirty="0">
                          <a:latin typeface="Myriad Pro" pitchFamily="34" charset="0"/>
                        </a:rPr>
                        <a:t>Programfag 15 timer/uke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>
                        <a:latin typeface="Myriad Pro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>
                        <a:latin typeface="Myriad Pro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>
                        <a:latin typeface="Myriad Pro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>
                        <a:latin typeface="Myriad Pro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>
                          <a:latin typeface="Myriad Pro" pitchFamily="34" charset="0"/>
                        </a:rPr>
                        <a:t>Programfag 15 timer/uke</a:t>
                      </a:r>
                    </a:p>
                    <a:p>
                      <a:endParaRPr lang="nb-NO" dirty="0">
                        <a:latin typeface="Myriad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kstSylinder 7">
            <a:extLst>
              <a:ext uri="{FF2B5EF4-FFF2-40B4-BE49-F238E27FC236}">
                <a16:creationId xmlns:a16="http://schemas.microsoft.com/office/drawing/2014/main" id="{4F6084D1-0CBE-6B7A-1A5F-311544DFB646}"/>
              </a:ext>
            </a:extLst>
          </p:cNvPr>
          <p:cNvSpPr txBox="1"/>
          <p:nvPr/>
        </p:nvSpPr>
        <p:spPr>
          <a:xfrm>
            <a:off x="1919537" y="1019359"/>
            <a:ext cx="237626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Myriad Pro" pitchFamily="34" charset="0"/>
              </a:rPr>
              <a:t>Norsk 4</a:t>
            </a:r>
          </a:p>
          <a:p>
            <a:r>
              <a:rPr lang="nb-NO" dirty="0">
                <a:latin typeface="Myriad Pro" pitchFamily="34" charset="0"/>
              </a:rPr>
              <a:t>Engelsk 5</a:t>
            </a:r>
          </a:p>
          <a:p>
            <a:r>
              <a:rPr lang="nb-NO" dirty="0">
                <a:latin typeface="Myriad Pro" pitchFamily="34" charset="0"/>
              </a:rPr>
              <a:t>Naturfag 5</a:t>
            </a:r>
          </a:p>
          <a:p>
            <a:r>
              <a:rPr lang="nb-NO" dirty="0">
                <a:latin typeface="Myriad Pro" pitchFamily="34" charset="0"/>
              </a:rPr>
              <a:t>Samfunnskunnskap 3</a:t>
            </a:r>
          </a:p>
          <a:p>
            <a:r>
              <a:rPr lang="nb-NO" dirty="0">
                <a:latin typeface="Myriad Pro" pitchFamily="34" charset="0"/>
              </a:rPr>
              <a:t>Geografi 2</a:t>
            </a:r>
          </a:p>
          <a:p>
            <a:r>
              <a:rPr lang="nb-NO" dirty="0">
                <a:latin typeface="Myriad Pro" pitchFamily="34" charset="0"/>
              </a:rPr>
              <a:t>Matematikk (1T,1P) 5</a:t>
            </a:r>
          </a:p>
          <a:p>
            <a:r>
              <a:rPr lang="nb-NO" dirty="0">
                <a:latin typeface="Myriad Pro" pitchFamily="34" charset="0"/>
              </a:rPr>
              <a:t>Fremmedspråk (tysk/fransk/spansk) 4</a:t>
            </a:r>
          </a:p>
          <a:p>
            <a:r>
              <a:rPr lang="nb-NO" dirty="0">
                <a:latin typeface="Myriad Pro" pitchFamily="34" charset="0"/>
              </a:rPr>
              <a:t>Kroppsøving 2</a:t>
            </a:r>
          </a:p>
          <a:p>
            <a:endParaRPr lang="nb-NO" dirty="0">
              <a:latin typeface="Myriad Pro" pitchFamily="34" charset="0"/>
            </a:endParaRPr>
          </a:p>
          <a:p>
            <a:endParaRPr lang="nb-NO" dirty="0">
              <a:latin typeface="Myriad Pro" pitchFamily="34" charset="0"/>
            </a:endParaRPr>
          </a:p>
          <a:p>
            <a:endParaRPr lang="nb-NO" dirty="0">
              <a:latin typeface="Myriad Pro" pitchFamily="34" charset="0"/>
            </a:endParaRPr>
          </a:p>
          <a:p>
            <a:endParaRPr lang="nb-NO" dirty="0">
              <a:latin typeface="Myriad Pro" pitchFamily="34" charset="0"/>
            </a:endParaRPr>
          </a:p>
          <a:p>
            <a:endParaRPr lang="nb-NO" sz="1200" dirty="0">
              <a:latin typeface="Myriad Pro" pitchFamily="34" charset="0"/>
            </a:endParaRPr>
          </a:p>
          <a:p>
            <a:endParaRPr lang="nb-NO" sz="1200" dirty="0">
              <a:latin typeface="Myriad Pro" pitchFamily="34" charset="0"/>
            </a:endParaRPr>
          </a:p>
          <a:p>
            <a:endParaRPr lang="nb-NO" sz="1200" dirty="0">
              <a:latin typeface="Myriad Pro" pitchFamily="34" charset="0"/>
            </a:endParaRPr>
          </a:p>
          <a:p>
            <a:r>
              <a:rPr lang="nb-NO" sz="1200" dirty="0">
                <a:latin typeface="Myriad Pro" pitchFamily="34" charset="0"/>
              </a:rPr>
              <a:t>+ Mulig, hvis man søker om det: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0EF8FE8-6729-882F-5E74-1DCC4A4AE994}"/>
              </a:ext>
            </a:extLst>
          </p:cNvPr>
          <p:cNvSpPr txBox="1"/>
          <p:nvPr/>
        </p:nvSpPr>
        <p:spPr>
          <a:xfrm>
            <a:off x="4871865" y="1019358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Myriad Pro" pitchFamily="34" charset="0"/>
              </a:rPr>
              <a:t>Norsk 4</a:t>
            </a:r>
          </a:p>
          <a:p>
            <a:r>
              <a:rPr lang="nb-NO" dirty="0">
                <a:latin typeface="Myriad Pro" pitchFamily="34" charset="0"/>
              </a:rPr>
              <a:t>Historie 2</a:t>
            </a:r>
          </a:p>
          <a:p>
            <a:r>
              <a:rPr lang="nb-NO" dirty="0">
                <a:latin typeface="Myriad Pro" pitchFamily="34" charset="0"/>
              </a:rPr>
              <a:t>Kroppsøving 2</a:t>
            </a:r>
          </a:p>
          <a:p>
            <a:r>
              <a:rPr lang="nb-NO" dirty="0">
                <a:latin typeface="Myriad Pro" pitchFamily="34" charset="0"/>
              </a:rPr>
              <a:t>Fremmedspråk (tysk/fransk/spansk) 4</a:t>
            </a:r>
          </a:p>
          <a:p>
            <a:r>
              <a:rPr lang="nb-NO" dirty="0">
                <a:latin typeface="Myriad Pro" pitchFamily="34" charset="0"/>
              </a:rPr>
              <a:t>Matematikk 2P  3    eller:</a:t>
            </a:r>
          </a:p>
          <a:p>
            <a:r>
              <a:rPr lang="nb-NO" dirty="0">
                <a:latin typeface="Myriad Pro" pitchFamily="34" charset="0"/>
              </a:rPr>
              <a:t> 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2866FFB-1A73-1F46-1C24-C36B18F53A75}"/>
              </a:ext>
            </a:extLst>
          </p:cNvPr>
          <p:cNvSpPr txBox="1"/>
          <p:nvPr/>
        </p:nvSpPr>
        <p:spPr>
          <a:xfrm>
            <a:off x="7997978" y="1019359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Myriad Pro" pitchFamily="34" charset="0"/>
              </a:rPr>
              <a:t>Norsk 4</a:t>
            </a:r>
          </a:p>
          <a:p>
            <a:r>
              <a:rPr lang="nb-NO" dirty="0">
                <a:latin typeface="Myriad Pro" pitchFamily="34" charset="0"/>
              </a:rPr>
              <a:t>Historie 4</a:t>
            </a:r>
          </a:p>
          <a:p>
            <a:r>
              <a:rPr lang="nb-NO" dirty="0">
                <a:latin typeface="Myriad Pro" pitchFamily="34" charset="0"/>
              </a:rPr>
              <a:t>Religion 3</a:t>
            </a:r>
          </a:p>
          <a:p>
            <a:r>
              <a:rPr lang="nb-NO" dirty="0">
                <a:latin typeface="Myriad Pro" pitchFamily="34" charset="0"/>
              </a:rPr>
              <a:t>Kroppsøving 2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6C47AF5-DB65-080E-3CCC-FEF6C724937B}"/>
              </a:ext>
            </a:extLst>
          </p:cNvPr>
          <p:cNvSpPr/>
          <p:nvPr/>
        </p:nvSpPr>
        <p:spPr>
          <a:xfrm>
            <a:off x="4432744" y="2726646"/>
            <a:ext cx="3175316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>
                <a:latin typeface="Myriad Pro" pitchFamily="34" charset="0"/>
              </a:rPr>
              <a:t>Matematikk (R1, S1) 5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19F87CE-1BA3-F624-7507-54DAD5E3D08D}"/>
              </a:ext>
            </a:extLst>
          </p:cNvPr>
          <p:cNvSpPr/>
          <p:nvPr/>
        </p:nvSpPr>
        <p:spPr>
          <a:xfrm>
            <a:off x="4426881" y="5027612"/>
            <a:ext cx="3175316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E1FB532-6386-12B3-00F4-A1F3A35A0C55}"/>
              </a:ext>
            </a:extLst>
          </p:cNvPr>
          <p:cNvSpPr/>
          <p:nvPr/>
        </p:nvSpPr>
        <p:spPr>
          <a:xfrm>
            <a:off x="4432744" y="6021386"/>
            <a:ext cx="3175316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CCEAD4EB-38F8-1426-5AFD-0F3C6C88A711}"/>
              </a:ext>
            </a:extLst>
          </p:cNvPr>
          <p:cNvSpPr/>
          <p:nvPr/>
        </p:nvSpPr>
        <p:spPr>
          <a:xfrm>
            <a:off x="7597212" y="3761247"/>
            <a:ext cx="3070789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5E9BA08-7FE9-BCA6-C925-2865898B8ED7}"/>
              </a:ext>
            </a:extLst>
          </p:cNvPr>
          <p:cNvSpPr/>
          <p:nvPr/>
        </p:nvSpPr>
        <p:spPr>
          <a:xfrm>
            <a:off x="7608061" y="6021386"/>
            <a:ext cx="3070789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4DD7F76-2F9B-D53C-424E-F3ED04870900}"/>
              </a:ext>
            </a:extLst>
          </p:cNvPr>
          <p:cNvSpPr/>
          <p:nvPr/>
        </p:nvSpPr>
        <p:spPr>
          <a:xfrm>
            <a:off x="7597211" y="5027612"/>
            <a:ext cx="3070789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D5F89A4A-B2FB-9768-4CB2-486CAA2E50A2}"/>
              </a:ext>
            </a:extLst>
          </p:cNvPr>
          <p:cNvSpPr/>
          <p:nvPr/>
        </p:nvSpPr>
        <p:spPr>
          <a:xfrm>
            <a:off x="4422770" y="3761247"/>
            <a:ext cx="3175316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9845D955-0070-C655-CC72-3C813E29F49D}"/>
              </a:ext>
            </a:extLst>
          </p:cNvPr>
          <p:cNvSpPr/>
          <p:nvPr/>
        </p:nvSpPr>
        <p:spPr>
          <a:xfrm>
            <a:off x="1524001" y="5510862"/>
            <a:ext cx="2908743" cy="8249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 toppidrett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19F4D39F-C8D0-0BA1-B704-3E1D5B14E9C1}"/>
              </a:ext>
            </a:extLst>
          </p:cNvPr>
          <p:cNvSpPr/>
          <p:nvPr/>
        </p:nvSpPr>
        <p:spPr>
          <a:xfrm>
            <a:off x="2279576" y="-450"/>
            <a:ext cx="2016225" cy="4976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Eksempler på fagvalg</a:t>
            </a:r>
          </a:p>
        </p:txBody>
      </p:sp>
    </p:spTree>
    <p:extLst>
      <p:ext uri="{BB962C8B-B14F-4D97-AF65-F5344CB8AC3E}">
        <p14:creationId xmlns:p14="http://schemas.microsoft.com/office/powerpoint/2010/main" val="3625370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4">
            <a:extLst>
              <a:ext uri="{FF2B5EF4-FFF2-40B4-BE49-F238E27FC236}">
                <a16:creationId xmlns:a16="http://schemas.microsoft.com/office/drawing/2014/main" id="{0F83F89A-CCBD-101D-1581-5811C277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1" y="635635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rPr>
              <a:t>Side </a:t>
            </a:r>
            <a:fld id="{C6D8D733-2E48-40A3-83F3-FEA3C24BD02A}" type="slidenum">
              <a:rPr lang="nb-NO" altLang="nb-NO" sz="1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nb-NO" altLang="nb-NO" sz="120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1E8D79-BE49-32BC-46F1-430BD6FCFD95}"/>
              </a:ext>
            </a:extLst>
          </p:cNvPr>
          <p:cNvSpPr txBox="1">
            <a:spLocks noChangeArrowheads="1"/>
          </p:cNvSpPr>
          <p:nvPr/>
        </p:nvSpPr>
        <p:spPr>
          <a:xfrm>
            <a:off x="1831978" y="836615"/>
            <a:ext cx="8075613" cy="993775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br>
              <a:rPr lang="nb-NO" dirty="0"/>
            </a:br>
            <a:endParaRPr lang="nb-NO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9D648A-C818-3FD3-E06B-6F8A11438965}"/>
              </a:ext>
            </a:extLst>
          </p:cNvPr>
          <p:cNvSpPr txBox="1">
            <a:spLocks noChangeArrowheads="1"/>
          </p:cNvSpPr>
          <p:nvPr/>
        </p:nvSpPr>
        <p:spPr>
          <a:xfrm>
            <a:off x="2024064" y="1573213"/>
            <a:ext cx="8075612" cy="437606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407EDCB5-1B82-A876-DDE4-90F6097F0D94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9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665">
                <a:tc>
                  <a:txBody>
                    <a:bodyPr/>
                    <a:lstStyle/>
                    <a:p>
                      <a:r>
                        <a:rPr lang="nb-NO" dirty="0">
                          <a:latin typeface="Myriad Pro" pitchFamily="34" charset="0"/>
                        </a:rPr>
                        <a:t>Vg1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latin typeface="Myriad Pro" pitchFamily="34" charset="0"/>
                        </a:rPr>
                        <a:t>Vg2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latin typeface="Myriad Pro" pitchFamily="34" charset="0"/>
                        </a:rPr>
                        <a:t>Vg3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4036">
                <a:tc rowSpan="2"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Myriad Pro" pitchFamily="34" charset="0"/>
                        </a:rPr>
                        <a:t>Fellesfag</a:t>
                      </a:r>
                      <a:r>
                        <a:rPr lang="nb-NO" baseline="0" dirty="0">
                          <a:latin typeface="Myriad Pro" pitchFamily="34" charset="0"/>
                        </a:rPr>
                        <a:t> 30 timer/uke</a:t>
                      </a:r>
                      <a:endParaRPr lang="nb-NO" dirty="0"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Myriad Pro" pitchFamily="34" charset="0"/>
                        </a:rPr>
                        <a:t>Fellesfag 15 timer/uke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Myriad Pro" pitchFamily="34" charset="0"/>
                        </a:rPr>
                        <a:t>Fellesfag 15 timer/uke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5299"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Myriad Pro" pitchFamily="34" charset="0"/>
                      </a:endParaRPr>
                    </a:p>
                    <a:p>
                      <a:pPr algn="ctr"/>
                      <a:endParaRPr lang="nb-NO" dirty="0">
                        <a:latin typeface="Myriad Pro" pitchFamily="34" charset="0"/>
                      </a:endParaRPr>
                    </a:p>
                    <a:p>
                      <a:pPr algn="ctr"/>
                      <a:endParaRPr lang="nb-NO" dirty="0">
                        <a:latin typeface="Myriad Pro" pitchFamily="34" charset="0"/>
                      </a:endParaRPr>
                    </a:p>
                    <a:p>
                      <a:pPr algn="ctr"/>
                      <a:endParaRPr lang="nb-NO" dirty="0">
                        <a:latin typeface="Myriad Pro" pitchFamily="34" charset="0"/>
                      </a:endParaRPr>
                    </a:p>
                    <a:p>
                      <a:pPr algn="ctr"/>
                      <a:r>
                        <a:rPr lang="nb-NO" dirty="0">
                          <a:latin typeface="Myriad Pro" pitchFamily="34" charset="0"/>
                        </a:rPr>
                        <a:t>Programfag 15 timer/uke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>
                        <a:latin typeface="Myriad Pro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>
                        <a:latin typeface="Myriad Pro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>
                        <a:latin typeface="Myriad Pro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>
                        <a:latin typeface="Myriad Pro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>
                          <a:latin typeface="Myriad Pro" pitchFamily="34" charset="0"/>
                        </a:rPr>
                        <a:t>Programfag 15 timer/uke</a:t>
                      </a:r>
                    </a:p>
                    <a:p>
                      <a:endParaRPr lang="nb-NO" dirty="0">
                        <a:latin typeface="Myriad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kstSylinder 7">
            <a:extLst>
              <a:ext uri="{FF2B5EF4-FFF2-40B4-BE49-F238E27FC236}">
                <a16:creationId xmlns:a16="http://schemas.microsoft.com/office/drawing/2014/main" id="{892BC2D3-1FDA-4F85-CC0F-8290B3D7AED2}"/>
              </a:ext>
            </a:extLst>
          </p:cNvPr>
          <p:cNvSpPr txBox="1"/>
          <p:nvPr/>
        </p:nvSpPr>
        <p:spPr>
          <a:xfrm>
            <a:off x="1919537" y="1019359"/>
            <a:ext cx="23762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Myriad Pro" pitchFamily="34" charset="0"/>
              </a:rPr>
              <a:t>Norsk 4</a:t>
            </a:r>
          </a:p>
          <a:p>
            <a:r>
              <a:rPr lang="nb-NO" dirty="0">
                <a:latin typeface="Myriad Pro" pitchFamily="34" charset="0"/>
              </a:rPr>
              <a:t>Engelsk 5</a:t>
            </a:r>
          </a:p>
          <a:p>
            <a:r>
              <a:rPr lang="nb-NO" dirty="0">
                <a:latin typeface="Myriad Pro" pitchFamily="34" charset="0"/>
              </a:rPr>
              <a:t>Naturfag 5</a:t>
            </a:r>
          </a:p>
          <a:p>
            <a:r>
              <a:rPr lang="nb-NO" dirty="0">
                <a:latin typeface="Myriad Pro" pitchFamily="34" charset="0"/>
              </a:rPr>
              <a:t>Samfunnskunnskap 3</a:t>
            </a:r>
          </a:p>
          <a:p>
            <a:r>
              <a:rPr lang="nb-NO" dirty="0">
                <a:latin typeface="Myriad Pro" pitchFamily="34" charset="0"/>
              </a:rPr>
              <a:t>Geografi 2</a:t>
            </a:r>
          </a:p>
          <a:p>
            <a:r>
              <a:rPr lang="nb-NO" dirty="0">
                <a:latin typeface="Myriad Pro" pitchFamily="34" charset="0"/>
              </a:rPr>
              <a:t>Matematikk (1T,1P) 5</a:t>
            </a:r>
          </a:p>
          <a:p>
            <a:r>
              <a:rPr lang="nb-NO" dirty="0">
                <a:latin typeface="Myriad Pro" pitchFamily="34" charset="0"/>
              </a:rPr>
              <a:t>Fremmedspråk (tysk/fransk/spansk) 4</a:t>
            </a:r>
          </a:p>
          <a:p>
            <a:r>
              <a:rPr lang="nb-NO" dirty="0">
                <a:latin typeface="Myriad Pro" pitchFamily="34" charset="0"/>
              </a:rPr>
              <a:t>Kroppsøving 2</a:t>
            </a:r>
          </a:p>
          <a:p>
            <a:endParaRPr lang="nb-NO" dirty="0">
              <a:latin typeface="Myriad Pro" pitchFamily="34" charset="0"/>
            </a:endParaRPr>
          </a:p>
          <a:p>
            <a:endParaRPr lang="nb-NO" dirty="0">
              <a:latin typeface="Myriad Pro" pitchFamily="34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EE22D15-F7ED-E69F-67F8-2FF369F9EAF0}"/>
              </a:ext>
            </a:extLst>
          </p:cNvPr>
          <p:cNvSpPr txBox="1"/>
          <p:nvPr/>
        </p:nvSpPr>
        <p:spPr>
          <a:xfrm>
            <a:off x="4871865" y="1019358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Myriad Pro" pitchFamily="34" charset="0"/>
              </a:rPr>
              <a:t>Norsk 4</a:t>
            </a:r>
          </a:p>
          <a:p>
            <a:r>
              <a:rPr lang="nb-NO" dirty="0">
                <a:latin typeface="Myriad Pro" pitchFamily="34" charset="0"/>
              </a:rPr>
              <a:t>Historie 2</a:t>
            </a:r>
          </a:p>
          <a:p>
            <a:r>
              <a:rPr lang="nb-NO" dirty="0">
                <a:latin typeface="Myriad Pro" pitchFamily="34" charset="0"/>
              </a:rPr>
              <a:t>Kroppsøving 2</a:t>
            </a:r>
          </a:p>
          <a:p>
            <a:r>
              <a:rPr lang="nb-NO" dirty="0">
                <a:latin typeface="Myriad Pro" pitchFamily="34" charset="0"/>
              </a:rPr>
              <a:t>Fremmedspråk (tysk/fransk/spansk) 4</a:t>
            </a:r>
          </a:p>
          <a:p>
            <a:r>
              <a:rPr lang="nb-NO" dirty="0">
                <a:latin typeface="Myriad Pro" pitchFamily="34" charset="0"/>
              </a:rPr>
              <a:t>Matematikk 2P  3   eller:</a:t>
            </a:r>
          </a:p>
          <a:p>
            <a:r>
              <a:rPr lang="nb-NO" dirty="0">
                <a:latin typeface="Myriad Pro" pitchFamily="34" charset="0"/>
              </a:rPr>
              <a:t> 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23710A5-27FF-0D2E-CAEB-BECB0BD29054}"/>
              </a:ext>
            </a:extLst>
          </p:cNvPr>
          <p:cNvSpPr txBox="1"/>
          <p:nvPr/>
        </p:nvSpPr>
        <p:spPr>
          <a:xfrm>
            <a:off x="7997978" y="1019359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Myriad Pro" pitchFamily="34" charset="0"/>
              </a:rPr>
              <a:t>Norsk 4</a:t>
            </a:r>
          </a:p>
          <a:p>
            <a:r>
              <a:rPr lang="nb-NO" dirty="0">
                <a:latin typeface="Myriad Pro" pitchFamily="34" charset="0"/>
              </a:rPr>
              <a:t>Historie 4</a:t>
            </a:r>
          </a:p>
          <a:p>
            <a:r>
              <a:rPr lang="nb-NO" dirty="0">
                <a:latin typeface="Myriad Pro" pitchFamily="34" charset="0"/>
              </a:rPr>
              <a:t>Religion 3</a:t>
            </a:r>
          </a:p>
          <a:p>
            <a:r>
              <a:rPr lang="nb-NO" dirty="0">
                <a:latin typeface="Myriad Pro" pitchFamily="34" charset="0"/>
              </a:rPr>
              <a:t>Kroppsøving 2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15B0FD4-A854-9214-7728-F90429A706EB}"/>
              </a:ext>
            </a:extLst>
          </p:cNvPr>
          <p:cNvSpPr/>
          <p:nvPr/>
        </p:nvSpPr>
        <p:spPr>
          <a:xfrm>
            <a:off x="4432744" y="2726646"/>
            <a:ext cx="3175316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>
                <a:latin typeface="Myriad Pro" pitchFamily="34" charset="0"/>
              </a:rPr>
              <a:t> 5 timer Matematikk R1  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C42169C-94D7-D33F-068D-E34FE01F471A}"/>
              </a:ext>
            </a:extLst>
          </p:cNvPr>
          <p:cNvSpPr/>
          <p:nvPr/>
        </p:nvSpPr>
        <p:spPr>
          <a:xfrm>
            <a:off x="4426881" y="5027612"/>
            <a:ext cx="3175316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 Kjemi 1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E493E68-3DCE-4964-CD3F-F036AA54EDE0}"/>
              </a:ext>
            </a:extLst>
          </p:cNvPr>
          <p:cNvSpPr/>
          <p:nvPr/>
        </p:nvSpPr>
        <p:spPr>
          <a:xfrm>
            <a:off x="4432744" y="6021386"/>
            <a:ext cx="3175316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 Psykologi 1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96DE6DA3-B9CC-B258-E431-423207989785}"/>
              </a:ext>
            </a:extLst>
          </p:cNvPr>
          <p:cNvSpPr/>
          <p:nvPr/>
        </p:nvSpPr>
        <p:spPr>
          <a:xfrm>
            <a:off x="7597212" y="3761247"/>
            <a:ext cx="3070789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 Matematikk R2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17D144D-400D-AAC4-9893-FF68916A35AD}"/>
              </a:ext>
            </a:extLst>
          </p:cNvPr>
          <p:cNvSpPr/>
          <p:nvPr/>
        </p:nvSpPr>
        <p:spPr>
          <a:xfrm>
            <a:off x="7608061" y="6021386"/>
            <a:ext cx="3070789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 Kjemi 2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22B0893-DD40-458C-0C51-D87D85D22C6D}"/>
              </a:ext>
            </a:extLst>
          </p:cNvPr>
          <p:cNvSpPr/>
          <p:nvPr/>
        </p:nvSpPr>
        <p:spPr>
          <a:xfrm>
            <a:off x="7597211" y="5027612"/>
            <a:ext cx="3070789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 Fysikk 2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FF880A97-3F72-C2FF-F826-A3BF75B49FDD}"/>
              </a:ext>
            </a:extLst>
          </p:cNvPr>
          <p:cNvSpPr/>
          <p:nvPr/>
        </p:nvSpPr>
        <p:spPr>
          <a:xfrm>
            <a:off x="4422770" y="3761247"/>
            <a:ext cx="3175316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 FYSIKK 1</a:t>
            </a:r>
          </a:p>
        </p:txBody>
      </p:sp>
      <p:sp>
        <p:nvSpPr>
          <p:cNvPr id="19" name="Pil: høyre 18">
            <a:extLst>
              <a:ext uri="{FF2B5EF4-FFF2-40B4-BE49-F238E27FC236}">
                <a16:creationId xmlns:a16="http://schemas.microsoft.com/office/drawing/2014/main" id="{500463A2-CFBD-5C2A-BD31-3B35B0F0D7BC}"/>
              </a:ext>
            </a:extLst>
          </p:cNvPr>
          <p:cNvSpPr/>
          <p:nvPr/>
        </p:nvSpPr>
        <p:spPr>
          <a:xfrm rot="1937783">
            <a:off x="7363842" y="3395451"/>
            <a:ext cx="1198298" cy="3600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Fordypn</a:t>
            </a:r>
            <a:endParaRPr lang="nb-NO" dirty="0"/>
          </a:p>
        </p:txBody>
      </p:sp>
      <p:sp>
        <p:nvSpPr>
          <p:cNvPr id="20" name="Pil: høyre 19">
            <a:extLst>
              <a:ext uri="{FF2B5EF4-FFF2-40B4-BE49-F238E27FC236}">
                <a16:creationId xmlns:a16="http://schemas.microsoft.com/office/drawing/2014/main" id="{029DA5FC-F57E-AD06-7353-DBBF8901EB22}"/>
              </a:ext>
            </a:extLst>
          </p:cNvPr>
          <p:cNvSpPr/>
          <p:nvPr/>
        </p:nvSpPr>
        <p:spPr>
          <a:xfrm rot="1937783">
            <a:off x="7363842" y="4599439"/>
            <a:ext cx="1198298" cy="3600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Fordypn</a:t>
            </a:r>
            <a:endParaRPr lang="nb-NO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E0931791-D2BC-0B62-BCBA-CD8C46613E10}"/>
              </a:ext>
            </a:extLst>
          </p:cNvPr>
          <p:cNvSpPr/>
          <p:nvPr/>
        </p:nvSpPr>
        <p:spPr>
          <a:xfrm>
            <a:off x="2273333" y="22044"/>
            <a:ext cx="1950460" cy="402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Eksempel 1</a:t>
            </a:r>
          </a:p>
        </p:txBody>
      </p:sp>
      <p:sp>
        <p:nvSpPr>
          <p:cNvPr id="2" name="Pil: høyre 1">
            <a:extLst>
              <a:ext uri="{FF2B5EF4-FFF2-40B4-BE49-F238E27FC236}">
                <a16:creationId xmlns:a16="http://schemas.microsoft.com/office/drawing/2014/main" id="{316B957B-915F-134B-FDFA-3DE3367D33F6}"/>
              </a:ext>
            </a:extLst>
          </p:cNvPr>
          <p:cNvSpPr/>
          <p:nvPr/>
        </p:nvSpPr>
        <p:spPr>
          <a:xfrm rot="1937783">
            <a:off x="7287210" y="5704036"/>
            <a:ext cx="1198298" cy="3600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Fordypn</a:t>
            </a:r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CAB8C2A8-A462-8EDE-D8A7-281F4378EDD8}"/>
              </a:ext>
            </a:extLst>
          </p:cNvPr>
          <p:cNvSpPr txBox="1"/>
          <p:nvPr/>
        </p:nvSpPr>
        <p:spPr>
          <a:xfrm>
            <a:off x="10776847" y="3986030"/>
            <a:ext cx="1432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Her kan man velge flere fordypninger. Fint hvis man ombestemmer seg og for eksempel bytter ut et fag. Ikke så uvanlig.</a:t>
            </a:r>
          </a:p>
        </p:txBody>
      </p:sp>
    </p:spTree>
    <p:extLst>
      <p:ext uri="{BB962C8B-B14F-4D97-AF65-F5344CB8AC3E}">
        <p14:creationId xmlns:p14="http://schemas.microsoft.com/office/powerpoint/2010/main" val="3097138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4">
            <a:extLst>
              <a:ext uri="{FF2B5EF4-FFF2-40B4-BE49-F238E27FC236}">
                <a16:creationId xmlns:a16="http://schemas.microsoft.com/office/drawing/2014/main" id="{DF498C0D-E1F8-B5F0-99BB-39A6EA1A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1" y="635635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rPr>
              <a:t>Side </a:t>
            </a:r>
            <a:fld id="{C6D8D733-2E48-40A3-83F3-FEA3C24BD02A}" type="slidenum">
              <a:rPr lang="nb-NO" altLang="nb-NO" sz="1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nb-NO" altLang="nb-NO" sz="120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182E563-4596-4CA3-C4A8-3164A91503C4}"/>
              </a:ext>
            </a:extLst>
          </p:cNvPr>
          <p:cNvSpPr txBox="1">
            <a:spLocks noChangeArrowheads="1"/>
          </p:cNvSpPr>
          <p:nvPr/>
        </p:nvSpPr>
        <p:spPr>
          <a:xfrm>
            <a:off x="1831978" y="836615"/>
            <a:ext cx="8075613" cy="993775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br>
              <a:rPr lang="nb-NO" dirty="0"/>
            </a:br>
            <a:endParaRPr lang="nb-NO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B33FEF-54CF-DFFA-59ED-F8E82F034561}"/>
              </a:ext>
            </a:extLst>
          </p:cNvPr>
          <p:cNvSpPr txBox="1">
            <a:spLocks noChangeArrowheads="1"/>
          </p:cNvSpPr>
          <p:nvPr/>
        </p:nvSpPr>
        <p:spPr>
          <a:xfrm>
            <a:off x="2024064" y="1573213"/>
            <a:ext cx="8075612" cy="437606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BBEDF7FA-0D4B-B7EA-0360-6EFEFB2740A0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9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665">
                <a:tc>
                  <a:txBody>
                    <a:bodyPr/>
                    <a:lstStyle/>
                    <a:p>
                      <a:r>
                        <a:rPr lang="nb-NO" dirty="0">
                          <a:latin typeface="Myriad Pro" pitchFamily="34" charset="0"/>
                        </a:rPr>
                        <a:t>Vg1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latin typeface="Myriad Pro" pitchFamily="34" charset="0"/>
                        </a:rPr>
                        <a:t>Vg2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latin typeface="Myriad Pro" pitchFamily="34" charset="0"/>
                        </a:rPr>
                        <a:t>Vg3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4036">
                <a:tc rowSpan="2"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Myriad Pro" pitchFamily="34" charset="0"/>
                        </a:rPr>
                        <a:t>Fellesfag</a:t>
                      </a:r>
                      <a:r>
                        <a:rPr lang="nb-NO" baseline="0" dirty="0">
                          <a:latin typeface="Myriad Pro" pitchFamily="34" charset="0"/>
                        </a:rPr>
                        <a:t> 30 timer/uke</a:t>
                      </a:r>
                      <a:endParaRPr lang="nb-NO" dirty="0"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Myriad Pro" pitchFamily="34" charset="0"/>
                        </a:rPr>
                        <a:t>Fellesfag 15 timer/uke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Myriad Pro" pitchFamily="34" charset="0"/>
                        </a:rPr>
                        <a:t>Fellesfag 15 timer/uke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5299"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Myriad Pro" pitchFamily="34" charset="0"/>
                      </a:endParaRPr>
                    </a:p>
                    <a:p>
                      <a:pPr algn="ctr"/>
                      <a:endParaRPr lang="nb-NO" dirty="0">
                        <a:latin typeface="Myriad Pro" pitchFamily="34" charset="0"/>
                      </a:endParaRPr>
                    </a:p>
                    <a:p>
                      <a:pPr algn="ctr"/>
                      <a:endParaRPr lang="nb-NO" dirty="0">
                        <a:latin typeface="Myriad Pro" pitchFamily="34" charset="0"/>
                      </a:endParaRPr>
                    </a:p>
                    <a:p>
                      <a:pPr algn="ctr"/>
                      <a:endParaRPr lang="nb-NO" dirty="0">
                        <a:latin typeface="Myriad Pro" pitchFamily="34" charset="0"/>
                      </a:endParaRPr>
                    </a:p>
                    <a:p>
                      <a:pPr algn="ctr"/>
                      <a:r>
                        <a:rPr lang="nb-NO" dirty="0">
                          <a:latin typeface="Myriad Pro" pitchFamily="34" charset="0"/>
                        </a:rPr>
                        <a:t>Programfag 15 timer/uke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>
                        <a:latin typeface="Myriad Pro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>
                        <a:latin typeface="Myriad Pro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>
                        <a:latin typeface="Myriad Pro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>
                        <a:latin typeface="Myriad Pro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>
                          <a:latin typeface="Myriad Pro" pitchFamily="34" charset="0"/>
                        </a:rPr>
                        <a:t>Programfag 15 timer/uke</a:t>
                      </a:r>
                    </a:p>
                    <a:p>
                      <a:endParaRPr lang="nb-NO" dirty="0">
                        <a:latin typeface="Myriad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871E6468-7B20-5EBF-9158-0CC6A0024B85}"/>
              </a:ext>
            </a:extLst>
          </p:cNvPr>
          <p:cNvSpPr txBox="1"/>
          <p:nvPr/>
        </p:nvSpPr>
        <p:spPr>
          <a:xfrm>
            <a:off x="1919537" y="1019359"/>
            <a:ext cx="23762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Myriad Pro" pitchFamily="34" charset="0"/>
              </a:rPr>
              <a:t>Norsk 4</a:t>
            </a:r>
          </a:p>
          <a:p>
            <a:r>
              <a:rPr lang="nb-NO" dirty="0">
                <a:latin typeface="Myriad Pro" pitchFamily="34" charset="0"/>
              </a:rPr>
              <a:t>Engelsk 5</a:t>
            </a:r>
          </a:p>
          <a:p>
            <a:r>
              <a:rPr lang="nb-NO" dirty="0">
                <a:latin typeface="Myriad Pro" pitchFamily="34" charset="0"/>
              </a:rPr>
              <a:t>Naturfag 5</a:t>
            </a:r>
          </a:p>
          <a:p>
            <a:r>
              <a:rPr lang="nb-NO" dirty="0">
                <a:latin typeface="Myriad Pro" pitchFamily="34" charset="0"/>
              </a:rPr>
              <a:t>Samfunnskunnskap 3</a:t>
            </a:r>
          </a:p>
          <a:p>
            <a:r>
              <a:rPr lang="nb-NO" dirty="0">
                <a:latin typeface="Myriad Pro" pitchFamily="34" charset="0"/>
              </a:rPr>
              <a:t>Geografi 2</a:t>
            </a:r>
          </a:p>
          <a:p>
            <a:r>
              <a:rPr lang="nb-NO" dirty="0">
                <a:latin typeface="Myriad Pro" pitchFamily="34" charset="0"/>
              </a:rPr>
              <a:t>Matematikk (1T,1P) 5</a:t>
            </a:r>
          </a:p>
          <a:p>
            <a:r>
              <a:rPr lang="nb-NO" dirty="0">
                <a:latin typeface="Myriad Pro" pitchFamily="34" charset="0"/>
              </a:rPr>
              <a:t>Fremmedspråk (tysk/fransk/spansk) 4</a:t>
            </a:r>
          </a:p>
          <a:p>
            <a:r>
              <a:rPr lang="nb-NO" dirty="0">
                <a:latin typeface="Myriad Pro" pitchFamily="34" charset="0"/>
              </a:rPr>
              <a:t>Kroppsøving 2</a:t>
            </a:r>
          </a:p>
          <a:p>
            <a:endParaRPr lang="nb-NO" dirty="0">
              <a:latin typeface="Myriad Pro" pitchFamily="34" charset="0"/>
            </a:endParaRPr>
          </a:p>
          <a:p>
            <a:endParaRPr lang="nb-NO" dirty="0">
              <a:latin typeface="Myriad Pro" pitchFamily="34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3D5291E-F018-F62F-59E8-202DEFC36146}"/>
              </a:ext>
            </a:extLst>
          </p:cNvPr>
          <p:cNvSpPr txBox="1"/>
          <p:nvPr/>
        </p:nvSpPr>
        <p:spPr>
          <a:xfrm>
            <a:off x="4871865" y="1019358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Myriad Pro" pitchFamily="34" charset="0"/>
              </a:rPr>
              <a:t>Norsk 4</a:t>
            </a:r>
          </a:p>
          <a:p>
            <a:r>
              <a:rPr lang="nb-NO" dirty="0">
                <a:latin typeface="Myriad Pro" pitchFamily="34" charset="0"/>
              </a:rPr>
              <a:t>Historie 2</a:t>
            </a:r>
          </a:p>
          <a:p>
            <a:r>
              <a:rPr lang="nb-NO" dirty="0">
                <a:latin typeface="Myriad Pro" pitchFamily="34" charset="0"/>
              </a:rPr>
              <a:t>Kroppsøving 2</a:t>
            </a:r>
          </a:p>
          <a:p>
            <a:r>
              <a:rPr lang="nb-NO" dirty="0">
                <a:latin typeface="Myriad Pro" pitchFamily="34" charset="0"/>
              </a:rPr>
              <a:t>Fremmedspråk (tysk/fransk/spansk) 4</a:t>
            </a:r>
          </a:p>
          <a:p>
            <a:r>
              <a:rPr lang="nb-NO" dirty="0">
                <a:latin typeface="Myriad Pro" pitchFamily="34" charset="0"/>
              </a:rPr>
              <a:t>Matematikk 2P  3   eller:</a:t>
            </a:r>
          </a:p>
          <a:p>
            <a:r>
              <a:rPr lang="nb-NO" dirty="0">
                <a:latin typeface="Myriad Pro" pitchFamily="34" charset="0"/>
              </a:rPr>
              <a:t> 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7426BFC-E7CB-DC6E-4E26-9061A1C72C15}"/>
              </a:ext>
            </a:extLst>
          </p:cNvPr>
          <p:cNvSpPr txBox="1"/>
          <p:nvPr/>
        </p:nvSpPr>
        <p:spPr>
          <a:xfrm>
            <a:off x="7997978" y="1019359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Myriad Pro" pitchFamily="34" charset="0"/>
              </a:rPr>
              <a:t>Norsk 4</a:t>
            </a:r>
          </a:p>
          <a:p>
            <a:r>
              <a:rPr lang="nb-NO" dirty="0">
                <a:latin typeface="Myriad Pro" pitchFamily="34" charset="0"/>
              </a:rPr>
              <a:t>Historie 4</a:t>
            </a:r>
          </a:p>
          <a:p>
            <a:r>
              <a:rPr lang="nb-NO" dirty="0">
                <a:latin typeface="Myriad Pro" pitchFamily="34" charset="0"/>
              </a:rPr>
              <a:t>Religion 3</a:t>
            </a:r>
          </a:p>
          <a:p>
            <a:r>
              <a:rPr lang="nb-NO" dirty="0">
                <a:latin typeface="Myriad Pro" pitchFamily="34" charset="0"/>
              </a:rPr>
              <a:t>Kroppsøving 2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574F652-41D1-E87A-5991-7D6F8C71F261}"/>
              </a:ext>
            </a:extLst>
          </p:cNvPr>
          <p:cNvSpPr/>
          <p:nvPr/>
        </p:nvSpPr>
        <p:spPr>
          <a:xfrm>
            <a:off x="4432744" y="2726646"/>
            <a:ext cx="3175316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>
                <a:latin typeface="Myriad Pro" pitchFamily="34" charset="0"/>
              </a:rPr>
              <a:t> 5 timer Matematikk S1  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9473D25-C6F2-9717-F0DD-81DC27DE76D8}"/>
              </a:ext>
            </a:extLst>
          </p:cNvPr>
          <p:cNvSpPr/>
          <p:nvPr/>
        </p:nvSpPr>
        <p:spPr>
          <a:xfrm>
            <a:off x="4426881" y="5027612"/>
            <a:ext cx="3175316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004307C9-900F-6EAE-7945-83C24858A520}"/>
              </a:ext>
            </a:extLst>
          </p:cNvPr>
          <p:cNvSpPr/>
          <p:nvPr/>
        </p:nvSpPr>
        <p:spPr>
          <a:xfrm>
            <a:off x="4432744" y="6021386"/>
            <a:ext cx="3175316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BECAF03-D6FF-C4EF-C48D-F11653113DCC}"/>
              </a:ext>
            </a:extLst>
          </p:cNvPr>
          <p:cNvSpPr/>
          <p:nvPr/>
        </p:nvSpPr>
        <p:spPr>
          <a:xfrm>
            <a:off x="7597212" y="3761247"/>
            <a:ext cx="3070789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 Matematikk S2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CEB20B98-86C3-958D-21F3-28A6E3A0E58C}"/>
              </a:ext>
            </a:extLst>
          </p:cNvPr>
          <p:cNvSpPr/>
          <p:nvPr/>
        </p:nvSpPr>
        <p:spPr>
          <a:xfrm>
            <a:off x="7608061" y="6021386"/>
            <a:ext cx="3070789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F8FC915-D116-4495-1744-FFEE96FF2DD9}"/>
              </a:ext>
            </a:extLst>
          </p:cNvPr>
          <p:cNvSpPr/>
          <p:nvPr/>
        </p:nvSpPr>
        <p:spPr>
          <a:xfrm>
            <a:off x="7597211" y="5027612"/>
            <a:ext cx="3070789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 Psykologi 2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6E9FBE09-F379-25F0-5515-8598E7D44FD5}"/>
              </a:ext>
            </a:extLst>
          </p:cNvPr>
          <p:cNvSpPr/>
          <p:nvPr/>
        </p:nvSpPr>
        <p:spPr>
          <a:xfrm>
            <a:off x="4422770" y="3761247"/>
            <a:ext cx="3175316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 Psykologi 1</a:t>
            </a:r>
          </a:p>
        </p:txBody>
      </p:sp>
      <p:sp>
        <p:nvSpPr>
          <p:cNvPr id="16" name="Pil: høyre 15">
            <a:extLst>
              <a:ext uri="{FF2B5EF4-FFF2-40B4-BE49-F238E27FC236}">
                <a16:creationId xmlns:a16="http://schemas.microsoft.com/office/drawing/2014/main" id="{3E830FD1-859F-C563-4127-16FF915E139A}"/>
              </a:ext>
            </a:extLst>
          </p:cNvPr>
          <p:cNvSpPr/>
          <p:nvPr/>
        </p:nvSpPr>
        <p:spPr>
          <a:xfrm rot="1937783">
            <a:off x="7363842" y="3395451"/>
            <a:ext cx="1198298" cy="3600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Fordypn</a:t>
            </a:r>
            <a:endParaRPr lang="nb-NO" dirty="0"/>
          </a:p>
        </p:txBody>
      </p:sp>
      <p:sp>
        <p:nvSpPr>
          <p:cNvPr id="17" name="Pil: høyre 16">
            <a:extLst>
              <a:ext uri="{FF2B5EF4-FFF2-40B4-BE49-F238E27FC236}">
                <a16:creationId xmlns:a16="http://schemas.microsoft.com/office/drawing/2014/main" id="{B8FC9CCF-1ADB-341B-DD75-2DFB864AD8F6}"/>
              </a:ext>
            </a:extLst>
          </p:cNvPr>
          <p:cNvSpPr/>
          <p:nvPr/>
        </p:nvSpPr>
        <p:spPr>
          <a:xfrm rot="1937783">
            <a:off x="7363842" y="4599439"/>
            <a:ext cx="1198298" cy="3600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Fordypn</a:t>
            </a:r>
            <a:endParaRPr lang="nb-NO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8CF1DF6-79DB-7F23-A097-59493047CF21}"/>
              </a:ext>
            </a:extLst>
          </p:cNvPr>
          <p:cNvSpPr/>
          <p:nvPr/>
        </p:nvSpPr>
        <p:spPr>
          <a:xfrm>
            <a:off x="2273333" y="22044"/>
            <a:ext cx="1950460" cy="402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Eksempel 2</a:t>
            </a:r>
          </a:p>
        </p:txBody>
      </p:sp>
    </p:spTree>
    <p:extLst>
      <p:ext uri="{BB962C8B-B14F-4D97-AF65-F5344CB8AC3E}">
        <p14:creationId xmlns:p14="http://schemas.microsoft.com/office/powerpoint/2010/main" val="3686208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4">
            <a:extLst>
              <a:ext uri="{FF2B5EF4-FFF2-40B4-BE49-F238E27FC236}">
                <a16:creationId xmlns:a16="http://schemas.microsoft.com/office/drawing/2014/main" id="{03B9BF40-AD58-4515-7B9B-8306D7B13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1" y="635635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rPr>
              <a:t>Side </a:t>
            </a:r>
            <a:fld id="{C6D8D733-2E48-40A3-83F3-FEA3C24BD02A}" type="slidenum">
              <a:rPr lang="nb-NO" altLang="nb-NO" sz="1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nb-NO" altLang="nb-NO" sz="120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8AFED43-D6B5-5BC6-FD30-B7924199DDE1}"/>
              </a:ext>
            </a:extLst>
          </p:cNvPr>
          <p:cNvSpPr txBox="1">
            <a:spLocks noChangeArrowheads="1"/>
          </p:cNvSpPr>
          <p:nvPr/>
        </p:nvSpPr>
        <p:spPr>
          <a:xfrm>
            <a:off x="1831978" y="836615"/>
            <a:ext cx="8075613" cy="993775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br>
              <a:rPr lang="nb-NO" dirty="0"/>
            </a:br>
            <a:endParaRPr lang="nb-NO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01A4D7-B625-742A-4C5B-1D12261FE00F}"/>
              </a:ext>
            </a:extLst>
          </p:cNvPr>
          <p:cNvSpPr txBox="1">
            <a:spLocks noChangeArrowheads="1"/>
          </p:cNvSpPr>
          <p:nvPr/>
        </p:nvSpPr>
        <p:spPr>
          <a:xfrm>
            <a:off x="2024064" y="1573213"/>
            <a:ext cx="8075612" cy="437606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dirty="0"/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725BBBD6-3C5E-81BA-7FB8-F0BD6BAB27D8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9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665">
                <a:tc>
                  <a:txBody>
                    <a:bodyPr/>
                    <a:lstStyle/>
                    <a:p>
                      <a:r>
                        <a:rPr lang="nb-NO" dirty="0">
                          <a:latin typeface="Myriad Pro" pitchFamily="34" charset="0"/>
                        </a:rPr>
                        <a:t>Vg1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latin typeface="Myriad Pro" pitchFamily="34" charset="0"/>
                        </a:rPr>
                        <a:t>Vg2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latin typeface="Myriad Pro" pitchFamily="34" charset="0"/>
                        </a:rPr>
                        <a:t>Vg3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4036">
                <a:tc rowSpan="2"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Myriad Pro" pitchFamily="34" charset="0"/>
                        </a:rPr>
                        <a:t>Fellesfag</a:t>
                      </a:r>
                      <a:r>
                        <a:rPr lang="nb-NO" baseline="0" dirty="0">
                          <a:latin typeface="Myriad Pro" pitchFamily="34" charset="0"/>
                        </a:rPr>
                        <a:t> 30 timer/uke</a:t>
                      </a:r>
                      <a:endParaRPr lang="nb-NO" dirty="0"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Myriad Pro" pitchFamily="34" charset="0"/>
                        </a:rPr>
                        <a:t>Fellesfag 15 timer/uke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latin typeface="Myriad Pro" pitchFamily="34" charset="0"/>
                        </a:rPr>
                        <a:t>Fellesfag 15 timer/uke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5299"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Myriad Pro" pitchFamily="34" charset="0"/>
                      </a:endParaRPr>
                    </a:p>
                    <a:p>
                      <a:pPr algn="ctr"/>
                      <a:endParaRPr lang="nb-NO" dirty="0">
                        <a:latin typeface="Myriad Pro" pitchFamily="34" charset="0"/>
                      </a:endParaRPr>
                    </a:p>
                    <a:p>
                      <a:pPr algn="ctr"/>
                      <a:endParaRPr lang="nb-NO" dirty="0">
                        <a:latin typeface="Myriad Pro" pitchFamily="34" charset="0"/>
                      </a:endParaRPr>
                    </a:p>
                    <a:p>
                      <a:pPr algn="ctr"/>
                      <a:endParaRPr lang="nb-NO" dirty="0">
                        <a:latin typeface="Myriad Pro" pitchFamily="34" charset="0"/>
                      </a:endParaRPr>
                    </a:p>
                    <a:p>
                      <a:pPr algn="ctr"/>
                      <a:r>
                        <a:rPr lang="nb-NO" dirty="0">
                          <a:latin typeface="Myriad Pro" pitchFamily="34" charset="0"/>
                        </a:rPr>
                        <a:t>Programfag 15 timer/uke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>
                        <a:latin typeface="Myriad Pro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>
                        <a:latin typeface="Myriad Pro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>
                        <a:latin typeface="Myriad Pro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>
                        <a:latin typeface="Myriad Pro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>
                          <a:latin typeface="Myriad Pro" pitchFamily="34" charset="0"/>
                        </a:rPr>
                        <a:t>Programfag 15 timer/uke</a:t>
                      </a:r>
                    </a:p>
                    <a:p>
                      <a:endParaRPr lang="nb-NO" dirty="0">
                        <a:latin typeface="Myriad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3543901F-1EE4-5EDA-8BB8-9E6EBDAD7506}"/>
              </a:ext>
            </a:extLst>
          </p:cNvPr>
          <p:cNvSpPr txBox="1"/>
          <p:nvPr/>
        </p:nvSpPr>
        <p:spPr>
          <a:xfrm>
            <a:off x="1919537" y="1019359"/>
            <a:ext cx="23762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Myriad Pro" pitchFamily="34" charset="0"/>
              </a:rPr>
              <a:t>Norsk 4</a:t>
            </a:r>
          </a:p>
          <a:p>
            <a:r>
              <a:rPr lang="nb-NO" dirty="0">
                <a:latin typeface="Myriad Pro" pitchFamily="34" charset="0"/>
              </a:rPr>
              <a:t>Engelsk 5</a:t>
            </a:r>
          </a:p>
          <a:p>
            <a:r>
              <a:rPr lang="nb-NO" dirty="0">
                <a:latin typeface="Myriad Pro" pitchFamily="34" charset="0"/>
              </a:rPr>
              <a:t>Naturfag 5</a:t>
            </a:r>
          </a:p>
          <a:p>
            <a:r>
              <a:rPr lang="nb-NO" dirty="0">
                <a:latin typeface="Myriad Pro" pitchFamily="34" charset="0"/>
              </a:rPr>
              <a:t>Samfunnskunnskap 3</a:t>
            </a:r>
          </a:p>
          <a:p>
            <a:r>
              <a:rPr lang="nb-NO" dirty="0">
                <a:latin typeface="Myriad Pro" pitchFamily="34" charset="0"/>
              </a:rPr>
              <a:t>Geografi 2</a:t>
            </a:r>
          </a:p>
          <a:p>
            <a:r>
              <a:rPr lang="nb-NO" dirty="0">
                <a:latin typeface="Myriad Pro" pitchFamily="34" charset="0"/>
              </a:rPr>
              <a:t>Matematikk (1T,1P) 5</a:t>
            </a:r>
          </a:p>
          <a:p>
            <a:r>
              <a:rPr lang="nb-NO" dirty="0">
                <a:latin typeface="Myriad Pro" pitchFamily="34" charset="0"/>
              </a:rPr>
              <a:t>Fremmedspråk (tysk/fransk/spansk) 4</a:t>
            </a:r>
          </a:p>
          <a:p>
            <a:r>
              <a:rPr lang="nb-NO" dirty="0">
                <a:latin typeface="Myriad Pro" pitchFamily="34" charset="0"/>
              </a:rPr>
              <a:t>Kroppsøving 2</a:t>
            </a:r>
          </a:p>
          <a:p>
            <a:endParaRPr lang="nb-NO" dirty="0">
              <a:latin typeface="Myriad Pro" pitchFamily="34" charset="0"/>
            </a:endParaRPr>
          </a:p>
          <a:p>
            <a:endParaRPr lang="nb-NO" dirty="0">
              <a:latin typeface="Myriad Pro" pitchFamily="34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6114AF9-B903-40F1-D050-E505D5F0F9FB}"/>
              </a:ext>
            </a:extLst>
          </p:cNvPr>
          <p:cNvSpPr txBox="1"/>
          <p:nvPr/>
        </p:nvSpPr>
        <p:spPr>
          <a:xfrm>
            <a:off x="4871865" y="1019358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Myriad Pro" pitchFamily="34" charset="0"/>
              </a:rPr>
              <a:t>Norsk 4</a:t>
            </a:r>
          </a:p>
          <a:p>
            <a:r>
              <a:rPr lang="nb-NO" dirty="0">
                <a:latin typeface="Myriad Pro" pitchFamily="34" charset="0"/>
              </a:rPr>
              <a:t>Historie 2</a:t>
            </a:r>
          </a:p>
          <a:p>
            <a:r>
              <a:rPr lang="nb-NO" dirty="0">
                <a:latin typeface="Myriad Pro" pitchFamily="34" charset="0"/>
              </a:rPr>
              <a:t>Kroppsøving 2</a:t>
            </a:r>
          </a:p>
          <a:p>
            <a:r>
              <a:rPr lang="nb-NO" dirty="0">
                <a:latin typeface="Myriad Pro" pitchFamily="34" charset="0"/>
              </a:rPr>
              <a:t>Fremmedspråk (tysk/fransk/spansk) 4</a:t>
            </a:r>
          </a:p>
          <a:p>
            <a:r>
              <a:rPr lang="nb-NO" b="1" dirty="0">
                <a:solidFill>
                  <a:srgbClr val="FF0000"/>
                </a:solidFill>
                <a:latin typeface="Myriad Pro" pitchFamily="34" charset="0"/>
              </a:rPr>
              <a:t>Matematikk 2P  3</a:t>
            </a:r>
          </a:p>
          <a:p>
            <a:r>
              <a:rPr lang="nb-NO" dirty="0">
                <a:latin typeface="Myriad Pro" pitchFamily="34" charset="0"/>
              </a:rPr>
              <a:t> 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B269CF4C-B0DF-8CCA-41A7-3DC0FE0BAB3D}"/>
              </a:ext>
            </a:extLst>
          </p:cNvPr>
          <p:cNvSpPr txBox="1"/>
          <p:nvPr/>
        </p:nvSpPr>
        <p:spPr>
          <a:xfrm>
            <a:off x="7997978" y="1019359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Myriad Pro" pitchFamily="34" charset="0"/>
              </a:rPr>
              <a:t>Norsk 4</a:t>
            </a:r>
          </a:p>
          <a:p>
            <a:r>
              <a:rPr lang="nb-NO" dirty="0">
                <a:latin typeface="Myriad Pro" pitchFamily="34" charset="0"/>
              </a:rPr>
              <a:t>Historie 4</a:t>
            </a:r>
          </a:p>
          <a:p>
            <a:r>
              <a:rPr lang="nb-NO" dirty="0">
                <a:latin typeface="Myriad Pro" pitchFamily="34" charset="0"/>
              </a:rPr>
              <a:t>Religion 3</a:t>
            </a:r>
          </a:p>
          <a:p>
            <a:r>
              <a:rPr lang="nb-NO" dirty="0">
                <a:latin typeface="Myriad Pro" pitchFamily="34" charset="0"/>
              </a:rPr>
              <a:t>Kroppsøving 2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39C7B67-CA16-FCB1-BFD2-0558CEA923C2}"/>
              </a:ext>
            </a:extLst>
          </p:cNvPr>
          <p:cNvSpPr/>
          <p:nvPr/>
        </p:nvSpPr>
        <p:spPr>
          <a:xfrm>
            <a:off x="4426881" y="5027612"/>
            <a:ext cx="3175316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 </a:t>
            </a:r>
            <a:r>
              <a:rPr lang="nb-NO" dirty="0" err="1"/>
              <a:t>Medie</a:t>
            </a:r>
            <a:r>
              <a:rPr lang="nb-NO" dirty="0"/>
              <a:t> og informasjonskunnskap 1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04B6FFD-8425-38E6-682E-3679D85540C4}"/>
              </a:ext>
            </a:extLst>
          </p:cNvPr>
          <p:cNvSpPr/>
          <p:nvPr/>
        </p:nvSpPr>
        <p:spPr>
          <a:xfrm>
            <a:off x="4432744" y="6021386"/>
            <a:ext cx="3175316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 Breddeidrett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13BFC9B-BAC9-C717-490E-5884DC0EAA80}"/>
              </a:ext>
            </a:extLst>
          </p:cNvPr>
          <p:cNvSpPr/>
          <p:nvPr/>
        </p:nvSpPr>
        <p:spPr>
          <a:xfrm>
            <a:off x="7597212" y="3761247"/>
            <a:ext cx="3070789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 Psykologi 2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44B6E8D-4683-D462-46D9-C25C34E4697E}"/>
              </a:ext>
            </a:extLst>
          </p:cNvPr>
          <p:cNvSpPr/>
          <p:nvPr/>
        </p:nvSpPr>
        <p:spPr>
          <a:xfrm>
            <a:off x="7608061" y="6021386"/>
            <a:ext cx="3070789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 Musikal</a:t>
            </a:r>
          </a:p>
          <a:p>
            <a:pPr algn="ctr"/>
            <a:r>
              <a:rPr lang="nb-NO" sz="1200" dirty="0">
                <a:solidFill>
                  <a:schemeClr val="tx1"/>
                </a:solidFill>
              </a:rPr>
              <a:t>(Faget  må følges både 2. og 3 år)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73E2BB4-2360-384B-96C5-094BE31F7EA3}"/>
              </a:ext>
            </a:extLst>
          </p:cNvPr>
          <p:cNvSpPr/>
          <p:nvPr/>
        </p:nvSpPr>
        <p:spPr>
          <a:xfrm>
            <a:off x="7597211" y="5027612"/>
            <a:ext cx="3070789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 </a:t>
            </a:r>
            <a:r>
              <a:rPr lang="nb-NO" dirty="0" err="1"/>
              <a:t>Medie</a:t>
            </a:r>
            <a:r>
              <a:rPr lang="nb-NO" dirty="0"/>
              <a:t> og informasjonskunnskap 2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EFD2E49-B1F3-ABC2-F251-EF8338D1A253}"/>
              </a:ext>
            </a:extLst>
          </p:cNvPr>
          <p:cNvSpPr/>
          <p:nvPr/>
        </p:nvSpPr>
        <p:spPr>
          <a:xfrm>
            <a:off x="4422770" y="3761247"/>
            <a:ext cx="3175316" cy="824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 timer Psykologi 1</a:t>
            </a:r>
          </a:p>
        </p:txBody>
      </p:sp>
      <p:sp>
        <p:nvSpPr>
          <p:cNvPr id="16" name="Pil: høyre 15">
            <a:extLst>
              <a:ext uri="{FF2B5EF4-FFF2-40B4-BE49-F238E27FC236}">
                <a16:creationId xmlns:a16="http://schemas.microsoft.com/office/drawing/2014/main" id="{54095F55-679E-5075-5CAD-98875D07A1E0}"/>
              </a:ext>
            </a:extLst>
          </p:cNvPr>
          <p:cNvSpPr/>
          <p:nvPr/>
        </p:nvSpPr>
        <p:spPr>
          <a:xfrm>
            <a:off x="6971999" y="5231596"/>
            <a:ext cx="1198298" cy="3600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Fordypn</a:t>
            </a:r>
            <a:endParaRPr lang="nb-NO" dirty="0"/>
          </a:p>
        </p:txBody>
      </p:sp>
      <p:sp>
        <p:nvSpPr>
          <p:cNvPr id="17" name="Pil: høyre 16">
            <a:extLst>
              <a:ext uri="{FF2B5EF4-FFF2-40B4-BE49-F238E27FC236}">
                <a16:creationId xmlns:a16="http://schemas.microsoft.com/office/drawing/2014/main" id="{BBFF234C-3540-0CC9-588B-D0F0A8C9286C}"/>
              </a:ext>
            </a:extLst>
          </p:cNvPr>
          <p:cNvSpPr/>
          <p:nvPr/>
        </p:nvSpPr>
        <p:spPr>
          <a:xfrm>
            <a:off x="7004362" y="3949977"/>
            <a:ext cx="1198298" cy="3600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Fordypn</a:t>
            </a:r>
            <a:endParaRPr lang="nb-NO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BA95942-BD7A-0A12-B552-A1A430D4EC17}"/>
              </a:ext>
            </a:extLst>
          </p:cNvPr>
          <p:cNvSpPr/>
          <p:nvPr/>
        </p:nvSpPr>
        <p:spPr>
          <a:xfrm>
            <a:off x="2273333" y="22044"/>
            <a:ext cx="1950460" cy="402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Eksempel 3</a:t>
            </a:r>
          </a:p>
        </p:txBody>
      </p:sp>
    </p:spTree>
    <p:extLst>
      <p:ext uri="{BB962C8B-B14F-4D97-AF65-F5344CB8AC3E}">
        <p14:creationId xmlns:p14="http://schemas.microsoft.com/office/powerpoint/2010/main" val="3110359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E1BD7166-660D-955C-9EE3-9CFAFDF6D1B3}"/>
              </a:ext>
            </a:extLst>
          </p:cNvPr>
          <p:cNvSpPr txBox="1"/>
          <p:nvPr/>
        </p:nvSpPr>
        <p:spPr>
          <a:xfrm>
            <a:off x="1324472" y="1079216"/>
            <a:ext cx="100567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Hva skjer / har skjedd i fagvalget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Runde rådgiver / avdelingsleder om å velge fag (før jul)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Runde rådgiver / avdelingsleder om å velge fag (etter jul)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Informasjon hele trinnet om fagvalg (torg i glassgata på Strinda)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Digitalt foreldremøte (nå)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Prøvefagvalg medio januar. (bestemmer blokklegging av fag) gjennom </a:t>
            </a:r>
            <a:r>
              <a:rPr lang="nb-NO" dirty="0" err="1"/>
              <a:t>VismaInSchool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Informasjon i klassene (faglærere kommer innom og informerer om fag)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Informasjon hele trinnet om fagvalg (klasserom i </a:t>
            </a:r>
            <a:r>
              <a:rPr lang="nb-NO"/>
              <a:t>en time på Strinda)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Fagvalg –  medio februar gjennom </a:t>
            </a:r>
            <a:r>
              <a:rPr lang="nb-NO" dirty="0" err="1"/>
              <a:t>VismaInSchool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r>
              <a:rPr lang="nb-NO" dirty="0"/>
              <a:t>Elevene er oppfordret til å oppsøke faglærere, rådgiver eller avdelingsleder (trinnansvarlig) og å snakke med foresatte.</a:t>
            </a:r>
          </a:p>
        </p:txBody>
      </p:sp>
    </p:spTree>
    <p:extLst>
      <p:ext uri="{BB962C8B-B14F-4D97-AF65-F5344CB8AC3E}">
        <p14:creationId xmlns:p14="http://schemas.microsoft.com/office/powerpoint/2010/main" val="328681497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2E8E4"/>
      </a:lt2>
      <a:accent1>
        <a:srgbClr val="D739AE"/>
      </a:accent1>
      <a:accent2>
        <a:srgbClr val="C5275A"/>
      </a:accent2>
      <a:accent3>
        <a:srgbClr val="D74839"/>
      </a:accent3>
      <a:accent4>
        <a:srgbClr val="C57827"/>
      </a:accent4>
      <a:accent5>
        <a:srgbClr val="B0A72F"/>
      </a:accent5>
      <a:accent6>
        <a:srgbClr val="81B223"/>
      </a:accent6>
      <a:hlink>
        <a:srgbClr val="31944B"/>
      </a:hlink>
      <a:folHlink>
        <a:srgbClr val="7F7F7F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Metadata/LabelInfo.xml><?xml version="1.0" encoding="utf-8"?>
<clbl:labelList xmlns:clbl="http://schemas.microsoft.com/office/2020/mipLabelMetadata">
  <clbl:label id="{b6334d01-13b9-4531-a3a6-532e479d9a1a}" enabled="0" method="" siteId="{b6334d01-13b9-4531-a3a6-532e479d9a1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1240</Words>
  <Application>Microsoft Office PowerPoint</Application>
  <PresentationFormat>Widescreen</PresentationFormat>
  <Paragraphs>325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9" baseType="lpstr">
      <vt:lpstr>Arial</vt:lpstr>
      <vt:lpstr>Franklin Gothic Demi Cond</vt:lpstr>
      <vt:lpstr>Franklin Gothic Medium</vt:lpstr>
      <vt:lpstr>Myriad Pro</vt:lpstr>
      <vt:lpstr>Verdana</vt:lpstr>
      <vt:lpstr>Wingdings</vt:lpstr>
      <vt:lpstr>JuxtaposeVTI</vt:lpstr>
      <vt:lpstr>Fagvalg STUDIESPESIALISERENDE</vt:lpstr>
      <vt:lpstr>Grunnleggende valg</vt:lpstr>
      <vt:lpstr>Fag  (fellesfag og programfag)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Fagvalg STUDIESPESIALISERENDE</dc:title>
  <dc:creator>Svein Jørgen Hansen</dc:creator>
  <cp:lastModifiedBy>Svein Jørgen Hansen</cp:lastModifiedBy>
  <cp:revision>14</cp:revision>
  <dcterms:created xsi:type="dcterms:W3CDTF">2024-01-02T13:19:38Z</dcterms:created>
  <dcterms:modified xsi:type="dcterms:W3CDTF">2025-01-15T12:46:58Z</dcterms:modified>
</cp:coreProperties>
</file>