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72" r:id="rId5"/>
    <p:sldId id="263" r:id="rId6"/>
    <p:sldId id="262" r:id="rId7"/>
    <p:sldId id="266" r:id="rId8"/>
    <p:sldId id="267" r:id="rId9"/>
    <p:sldId id="270" r:id="rId10"/>
    <p:sldId id="271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635135-CBB0-4A7A-9C53-6CA19F12EEE7}" v="12" dt="2024-06-17T12:23:19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25653-F7D2-4561-9894-8C9F16A7A9BB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92B4-C5C4-4118-AF1B-B4CD1FAC83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46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Melhus har vi en TO-klasse.</a:t>
            </a:r>
          </a:p>
          <a:p>
            <a:r>
              <a:rPr lang="nb-NO" dirty="0"/>
              <a:t>Her er elevene samlet på tvers av klassetrinn, men med individuelt tilpasset opplegg i alle fag. Det er 30 timer pr. uke.</a:t>
            </a:r>
          </a:p>
          <a:p>
            <a:r>
              <a:rPr lang="nb-NO" dirty="0"/>
              <a:t>Noen går 3 år på skolen, andre går ut somlærekandidat etter to år.</a:t>
            </a:r>
          </a:p>
          <a:p>
            <a:endParaRPr lang="nb-NO" dirty="0"/>
          </a:p>
          <a:p>
            <a:r>
              <a:rPr lang="nb-NO" dirty="0"/>
              <a:t>Opplæringen kan foregår i samlet klasse, men også i mindre grupper.</a:t>
            </a:r>
          </a:p>
          <a:p>
            <a:endParaRPr lang="nb-NO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92B4-C5C4-4118-AF1B-B4CD1FAC83E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6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/>
              <a:t>trondelagfylke.no | fb.com/</a:t>
            </a:r>
            <a:r>
              <a:rPr lang="nb-NO" sz="1300" err="1"/>
              <a:t>trondelagfylke</a:t>
            </a:r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18.06.2024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limou@trondelagfylke.no" TargetMode="External"/><Relationship Id="rId2" Type="http://schemas.openxmlformats.org/officeDocument/2006/relationships/hyperlink" Target="https://web.trondelagfylke.no/melhus-videregaende-skole/utdanningsprogrammer/andre-utdanningstilbud/tilrettelagt-opplarin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nigr@trondelagfylke.n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himmel, plante, høst">
            <a:extLst>
              <a:ext uri="{FF2B5EF4-FFF2-40B4-BE49-F238E27FC236}">
                <a16:creationId xmlns:a16="http://schemas.microsoft.com/office/drawing/2014/main" id="{70C22CC5-7AC3-00DC-EF09-36C97CAE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057399"/>
            <a:ext cx="6210300" cy="46577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4FC5D56-6582-6DA6-7CEB-19C3CB781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92350"/>
            <a:ext cx="10363200" cy="850900"/>
          </a:xfrm>
        </p:spPr>
        <p:txBody>
          <a:bodyPr/>
          <a:lstStyle/>
          <a:p>
            <a:r>
              <a:rPr lang="nb-NO" b="0" i="0" dirty="0">
                <a:effectLst/>
                <a:latin typeface="Oswald" panose="00000500000000000000" pitchFamily="2" charset="0"/>
              </a:rPr>
              <a:t>Tilrettelagt tilbud 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ECB85AD-7853-51B7-DAC7-DB9C556AA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143251"/>
            <a:ext cx="10363200" cy="67945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dirty="0">
                <a:latin typeface="Oswald" panose="00000500000000000000" pitchFamily="2" charset="0"/>
              </a:rPr>
              <a:t>Melhus videregående skole</a:t>
            </a:r>
          </a:p>
          <a:p>
            <a:pPr marL="0" indent="0" algn="ctr">
              <a:spcAft>
                <a:spcPts val="600"/>
              </a:spcAft>
              <a:buNone/>
            </a:pPr>
            <a:endParaRPr lang="nb-NO" dirty="0">
              <a:latin typeface="Oswald" panose="00000500000000000000" pitchFamily="2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14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3BAB366-D04C-6DB0-B5BF-056B0BCF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4" y="1673525"/>
            <a:ext cx="5428166" cy="4394766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endParaRPr lang="nb-NO" sz="3300" dirty="0">
              <a:solidFill>
                <a:srgbClr val="000000"/>
              </a:solidFill>
              <a:latin typeface="muli"/>
            </a:endParaRPr>
          </a:p>
          <a:p>
            <a:r>
              <a:rPr lang="nb-NO" sz="3800" b="0" i="0" dirty="0">
                <a:solidFill>
                  <a:srgbClr val="000000"/>
                </a:solidFill>
                <a:effectLst/>
              </a:rPr>
              <a:t>Undervisningstimerammen er 30 timer per uke. Elevene kan følge et helhetlig tilbud over 3 år, eller gå 2 år i skole og være 1-2 år som lærekandidat i bedrift. </a:t>
            </a:r>
          </a:p>
          <a:p>
            <a:pPr marL="0" indent="0">
              <a:buNone/>
            </a:pPr>
            <a:endParaRPr lang="nb-NO" sz="3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nb-NO" sz="3800" b="0" i="0" dirty="0">
                <a:solidFill>
                  <a:srgbClr val="000000"/>
                </a:solidFill>
                <a:effectLst/>
              </a:rPr>
              <a:t>Opplæringen gis i klasse eller mindre grupper. Deler av elevenes opplæring kan være knyttet opp mot andre studieretninger ved skolen. </a:t>
            </a:r>
          </a:p>
          <a:p>
            <a:pPr algn="l"/>
            <a:endParaRPr lang="nb-NO" sz="3800" dirty="0">
              <a:solidFill>
                <a:srgbClr val="000000"/>
              </a:solidFill>
            </a:endParaRPr>
          </a:p>
          <a:p>
            <a:r>
              <a:rPr lang="nb-NO" sz="3800" b="0" i="0" dirty="0">
                <a:solidFill>
                  <a:srgbClr val="000000"/>
                </a:solidFill>
                <a:effectLst/>
              </a:rPr>
              <a:t>Elevene får et tilpasset opplæringstilbud som skal forberede dem til et mest mulig selvstendig voksenliv. </a:t>
            </a:r>
          </a:p>
          <a:p>
            <a:endParaRPr lang="nb-NO" sz="3800" dirty="0">
              <a:solidFill>
                <a:srgbClr val="000000"/>
              </a:solidFill>
            </a:endParaRPr>
          </a:p>
          <a:p>
            <a:r>
              <a:rPr lang="nb-NO" sz="3800" b="0" i="0" dirty="0">
                <a:solidFill>
                  <a:srgbClr val="000000"/>
                </a:solidFill>
                <a:effectLst/>
              </a:rPr>
              <a:t>Opplæringstilbudet planlegges med utgangspunkt i elevens styrker og interesser. </a:t>
            </a:r>
          </a:p>
          <a:p>
            <a:endParaRPr lang="nb-NO" sz="3800" b="0" i="0" dirty="0">
              <a:solidFill>
                <a:srgbClr val="000000"/>
              </a:solidFill>
              <a:effectLst/>
            </a:endParaRPr>
          </a:p>
          <a:p>
            <a:r>
              <a:rPr lang="nb-NO" sz="3800" dirty="0">
                <a:solidFill>
                  <a:srgbClr val="000000"/>
                </a:solidFill>
              </a:rPr>
              <a:t>Vi har ekstra fokus på arbeidspraksis og det som kan bli en framtidig arbeidsplass.</a:t>
            </a:r>
            <a:endParaRPr lang="nb-NO" sz="3800" b="0" i="0" dirty="0">
              <a:solidFill>
                <a:srgbClr val="000000"/>
              </a:solidFill>
              <a:effectLst/>
            </a:endParaRPr>
          </a:p>
          <a:p>
            <a:pPr algn="l"/>
            <a:endParaRPr lang="nb-NO" sz="3800" dirty="0">
              <a:solidFill>
                <a:srgbClr val="000000"/>
              </a:solidFill>
              <a:latin typeface="muli"/>
            </a:endParaRPr>
          </a:p>
          <a:p>
            <a:pPr algn="l"/>
            <a:endParaRPr lang="nb-NO" b="0" i="0" dirty="0">
              <a:solidFill>
                <a:srgbClr val="000000"/>
              </a:solidFill>
              <a:effectLst/>
              <a:latin typeface="muli"/>
            </a:endParaRPr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707F53E-2E92-6D11-FBC7-028233D3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i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Organisering</a:t>
            </a:r>
            <a:br>
              <a:rPr lang="nb-NO" b="0" i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</a:br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E1956C-3035-45D1-25AA-F4048CD88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r="11538" b="-2"/>
          <a:stretch/>
        </p:blipFill>
        <p:spPr bwMode="auto">
          <a:xfrm>
            <a:off x="6703515" y="1732547"/>
            <a:ext cx="3193268" cy="243475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8A6D0E0-6D8E-1224-B7F3-3983CF8D1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514" y="4283242"/>
            <a:ext cx="3959330" cy="23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8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F4B2CA7-EFF9-C02B-E8D0-256347EB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 b="0" i="0">
                <a:effectLst/>
              </a:rPr>
              <a:t>Dette gjør vi</a:t>
            </a:r>
            <a:endParaRPr lang="nb-NO"/>
          </a:p>
        </p:txBody>
      </p:sp>
      <p:pic>
        <p:nvPicPr>
          <p:cNvPr id="5" name="Bilde 4" descr="Et bilde som inneholder svømmebasseng, Fritidssenter, vann, person">
            <a:extLst>
              <a:ext uri="{FF2B5EF4-FFF2-40B4-BE49-F238E27FC236}">
                <a16:creationId xmlns:a16="http://schemas.microsoft.com/office/drawing/2014/main" id="{9ED20FCF-F048-A6F7-0D62-4BD1C6C6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942" y="4088865"/>
            <a:ext cx="3395883" cy="2037529"/>
          </a:xfrm>
          <a:prstGeom prst="rect">
            <a:avLst/>
          </a:prstGeom>
        </p:spPr>
      </p:pic>
      <p:sp>
        <p:nvSpPr>
          <p:cNvPr id="6" name="Plassholder for innhold 1">
            <a:extLst>
              <a:ext uri="{FF2B5EF4-FFF2-40B4-BE49-F238E27FC236}">
                <a16:creationId xmlns:a16="http://schemas.microsoft.com/office/drawing/2014/main" id="{832FB98B-D4B0-F08E-374C-C9104E28F951}"/>
              </a:ext>
            </a:extLst>
          </p:cNvPr>
          <p:cNvSpPr>
            <a:spLocks/>
          </p:cNvSpPr>
          <p:nvPr/>
        </p:nvSpPr>
        <p:spPr>
          <a:xfrm>
            <a:off x="920839" y="2115183"/>
            <a:ext cx="4358357" cy="395310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8110">
              <a:lnSpc>
                <a:spcPct val="90000"/>
              </a:lnSpc>
              <a:spcAft>
                <a:spcPts val="312"/>
              </a:spcAft>
            </a:pPr>
            <a:r>
              <a:rPr lang="nb-NO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Elevene får tilpasset undervisning i fellesfag, kroppsøving/svømming, mat og helse, musikk, helsefag og aktiviteter i dagliglivet (ADL).</a:t>
            </a:r>
          </a:p>
          <a:p>
            <a:pPr defTabSz="238110">
              <a:lnSpc>
                <a:spcPct val="90000"/>
              </a:lnSpc>
              <a:spcAft>
                <a:spcPts val="312"/>
              </a:spcAft>
            </a:pPr>
            <a:endParaRPr lang="nb-NO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38110">
              <a:lnSpc>
                <a:spcPct val="90000"/>
              </a:lnSpc>
              <a:spcAft>
                <a:spcPts val="312"/>
              </a:spcAft>
            </a:pPr>
            <a:r>
              <a:rPr lang="nb-NO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Arbeidslivstrening eller individuelt tilrettelagt yrkesfaglig fordypning (YFF) gjennomføres på skolen og gjennom praksis. </a:t>
            </a:r>
          </a:p>
          <a:p>
            <a:pPr defTabSz="238110">
              <a:lnSpc>
                <a:spcPct val="90000"/>
              </a:lnSpc>
              <a:spcAft>
                <a:spcPts val="312"/>
              </a:spcAft>
            </a:pPr>
            <a:endParaRPr lang="nb-NO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38110">
              <a:lnSpc>
                <a:spcPct val="90000"/>
              </a:lnSpc>
              <a:spcAft>
                <a:spcPts val="312"/>
              </a:spcAft>
            </a:pPr>
            <a:r>
              <a:rPr lang="nb-NO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har kultur og friluftsliv på timeplanen en dag i uka.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b="0" i="0" dirty="0">
              <a:effectLst/>
            </a:endParaRPr>
          </a:p>
        </p:txBody>
      </p:sp>
      <p:pic>
        <p:nvPicPr>
          <p:cNvPr id="2050" name="Picture 2" descr="Et bilde som inneholder sko, klær, person, utendørs&#10;&#10;Automatisk generert beskrivelse">
            <a:extLst>
              <a:ext uri="{FF2B5EF4-FFF2-40B4-BE49-F238E27FC236}">
                <a16:creationId xmlns:a16="http://schemas.microsoft.com/office/drawing/2014/main" id="{AE1E6673-6685-263F-AD8C-58349677B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6" b="-2"/>
          <a:stretch/>
        </p:blipFill>
        <p:spPr bwMode="auto">
          <a:xfrm>
            <a:off x="5900841" y="1793165"/>
            <a:ext cx="3791220" cy="289066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6137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2E1C795-32E1-53BB-9398-7274D096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 b="0" dirty="0">
                <a:latin typeface="Oswald" panose="00000500000000000000" pitchFamily="2" charset="0"/>
              </a:rPr>
              <a:t>Lokaler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1E4BDB1-810F-81A6-C5C8-B1C823A001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200" b="0" i="0" dirty="0">
                <a:effectLst/>
              </a:rPr>
              <a:t>TO holder til i lyse og fine lokaler. Elevene har et eget klasserom og kjøkken, i nærheten av skolens fellesarealer.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200" dirty="0"/>
              <a:t>E</a:t>
            </a:r>
            <a:r>
              <a:rPr lang="nb-NO" sz="2200" b="0" i="0" dirty="0">
                <a:effectLst/>
              </a:rPr>
              <a:t>levene har tilgang til skolens styrkerom, auditorium, kantine, bibliotek, verksted og idrettshall</a:t>
            </a:r>
            <a:r>
              <a:rPr lang="nb-NO" sz="22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2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2200" dirty="0"/>
              <a:t>Vi</a:t>
            </a:r>
            <a:r>
              <a:rPr lang="nb-NO" sz="2200" b="0" i="0" dirty="0">
                <a:effectLst/>
              </a:rPr>
              <a:t> har også tilgang til fine uteområder i nærmiljøet.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200" dirty="0"/>
          </a:p>
        </p:txBody>
      </p:sp>
      <p:pic>
        <p:nvPicPr>
          <p:cNvPr id="5" name="Bilde 4" descr="Et bilde som inneholder innendørs, gulv, Gulvmateriale, Renslighet&#10;&#10;Automatisk generert beskrivelse">
            <a:extLst>
              <a:ext uri="{FF2B5EF4-FFF2-40B4-BE49-F238E27FC236}">
                <a16:creationId xmlns:a16="http://schemas.microsoft.com/office/drawing/2014/main" id="{4C044521-2168-7AFF-4987-90BE16757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37" y="4449873"/>
            <a:ext cx="3752860" cy="225171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E724976-9DF7-A8D5-A111-68182FDDF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681" y="1945191"/>
            <a:ext cx="3962743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6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37582AF-CDD3-AA8E-1610-2B7238D5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b="0" i="0" dirty="0">
                <a:solidFill>
                  <a:srgbClr val="000000"/>
                </a:solidFill>
                <a:effectLst/>
              </a:rPr>
              <a:t>Sosial kompetanse, samhandling og ferdigheter som kreves i arbeidslivet vil være i fokus. Dette skjer i samarbeid med eleven, foresatte og andre ressurspersoner. 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sz="2800" b="0" i="0">
                <a:solidFill>
                  <a:srgbClr val="000000"/>
                </a:solidFill>
                <a:effectLst/>
              </a:rPr>
              <a:t>Vi har tett samarbeid med foreldre, og </a:t>
            </a:r>
            <a:r>
              <a:rPr lang="nb-NO">
                <a:solidFill>
                  <a:srgbClr val="000000"/>
                </a:solidFill>
              </a:rPr>
              <a:t>k</a:t>
            </a:r>
            <a:r>
              <a:rPr lang="nb-NO" sz="2800" b="0" i="0">
                <a:solidFill>
                  <a:srgbClr val="000000"/>
                </a:solidFill>
                <a:effectLst/>
              </a:rPr>
              <a:t>ontaktlærerne deltar i elevenes ansvarsgrupper.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endParaRPr lang="nb-NO" b="0" i="0" dirty="0">
              <a:solidFill>
                <a:srgbClr val="000000"/>
              </a:solidFill>
              <a:effectLst/>
            </a:endParaRPr>
          </a:p>
          <a:p>
            <a:r>
              <a:rPr lang="nb-NO" b="0" i="0" dirty="0">
                <a:solidFill>
                  <a:srgbClr val="000000"/>
                </a:solidFill>
                <a:effectLst/>
              </a:rPr>
              <a:t>Vi er en del av skolens fellesskap, og deltar på fellesaktiviteter ut fra elevens forutsetninger og interesser. </a:t>
            </a:r>
            <a:endParaRPr lang="nb-NO" sz="28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9B4A79A-D416-68D6-6A9D-90523865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Oswald" panose="00000500000000000000" pitchFamily="2" charset="0"/>
              </a:rPr>
              <a:t>Samhandling og samarbeid </a:t>
            </a:r>
          </a:p>
        </p:txBody>
      </p:sp>
    </p:spTree>
    <p:extLst>
      <p:ext uri="{BB962C8B-B14F-4D97-AF65-F5344CB8AC3E}">
        <p14:creationId xmlns:p14="http://schemas.microsoft.com/office/powerpoint/2010/main" val="421029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C557B71-A3F6-46B0-7DBA-684AB8AA5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435608"/>
              </p:ext>
            </p:extLst>
          </p:nvPr>
        </p:nvGraphicFramePr>
        <p:xfrm>
          <a:off x="754063" y="2114550"/>
          <a:ext cx="1068546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910">
                  <a:extLst>
                    <a:ext uri="{9D8B030D-6E8A-4147-A177-3AD203B41FA5}">
                      <a16:colId xmlns:a16="http://schemas.microsoft.com/office/drawing/2014/main" val="2140656798"/>
                    </a:ext>
                  </a:extLst>
                </a:gridCol>
                <a:gridCol w="1780910">
                  <a:extLst>
                    <a:ext uri="{9D8B030D-6E8A-4147-A177-3AD203B41FA5}">
                      <a16:colId xmlns:a16="http://schemas.microsoft.com/office/drawing/2014/main" val="2766031784"/>
                    </a:ext>
                  </a:extLst>
                </a:gridCol>
                <a:gridCol w="1780910">
                  <a:extLst>
                    <a:ext uri="{9D8B030D-6E8A-4147-A177-3AD203B41FA5}">
                      <a16:colId xmlns:a16="http://schemas.microsoft.com/office/drawing/2014/main" val="1039788352"/>
                    </a:ext>
                  </a:extLst>
                </a:gridCol>
                <a:gridCol w="1780910">
                  <a:extLst>
                    <a:ext uri="{9D8B030D-6E8A-4147-A177-3AD203B41FA5}">
                      <a16:colId xmlns:a16="http://schemas.microsoft.com/office/drawing/2014/main" val="126727600"/>
                    </a:ext>
                  </a:extLst>
                </a:gridCol>
                <a:gridCol w="1780910">
                  <a:extLst>
                    <a:ext uri="{9D8B030D-6E8A-4147-A177-3AD203B41FA5}">
                      <a16:colId xmlns:a16="http://schemas.microsoft.com/office/drawing/2014/main" val="2878633066"/>
                    </a:ext>
                  </a:extLst>
                </a:gridCol>
                <a:gridCol w="1780910">
                  <a:extLst>
                    <a:ext uri="{9D8B030D-6E8A-4147-A177-3AD203B41FA5}">
                      <a16:colId xmlns:a16="http://schemas.microsoft.com/office/drawing/2014/main" val="1928661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Fredag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1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09.05-09.50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Samfunnsfag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Musikk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Kultur og friluftsliv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Mat og helse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Kreative fag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87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10.00-10.45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Kroppsøving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46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10.50-11.35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13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11.35-12.15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i="1" dirty="0"/>
                        <a:t>Matpause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i="1" dirty="0"/>
                        <a:t>Matpause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i="1" dirty="0"/>
                        <a:t>Matpause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i="1" dirty="0"/>
                        <a:t>Matpause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24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12.15-13.00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Matematikk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Svømming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YFF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13.05-13.50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Engelsk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4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14.00-14.45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Helsefag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´´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80490"/>
                  </a:ext>
                </a:extLst>
              </a:tr>
            </a:tbl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31FA5A94-2D33-2F02-9F4E-FC9AF643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Oswald" panose="00000500000000000000" pitchFamily="2" charset="0"/>
              </a:rPr>
              <a:t>Eksempel</a:t>
            </a:r>
            <a:r>
              <a:rPr lang="nb-NO" b="0" dirty="0"/>
              <a:t> </a:t>
            </a:r>
            <a:r>
              <a:rPr lang="nb-NO" b="0" dirty="0">
                <a:latin typeface="Oswald" panose="00000500000000000000" pitchFamily="2" charset="0"/>
              </a:rPr>
              <a:t>på timeplan</a:t>
            </a:r>
          </a:p>
        </p:txBody>
      </p:sp>
    </p:spTree>
    <p:extLst>
      <p:ext uri="{BB962C8B-B14F-4D97-AF65-F5344CB8AC3E}">
        <p14:creationId xmlns:p14="http://schemas.microsoft.com/office/powerpoint/2010/main" val="81638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9AF5009-F5D4-EE6C-B190-CE15C60A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Hjemmeside</a:t>
            </a:r>
            <a:r>
              <a:rPr lang="nb-NO"/>
              <a:t>: </a:t>
            </a:r>
            <a:r>
              <a:rPr lang="nb-NO">
                <a:hlinkClick r:id="rId2"/>
              </a:rPr>
              <a:t>Tilrettelagt opplæring (TO) (trondelagfylke.no)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Avdelingsleder, Elisabeth Buhaug Moum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E-post: </a:t>
            </a:r>
            <a:r>
              <a:rPr lang="nb-NO" dirty="0">
                <a:hlinkClick r:id="rId3"/>
              </a:rPr>
              <a:t>elimou@trondelagfylke.no</a:t>
            </a: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 err="1"/>
              <a:t>Tlf</a:t>
            </a:r>
            <a:r>
              <a:rPr lang="nb-NO" dirty="0"/>
              <a:t>: 416 03 399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 marL="0" indent="0">
              <a:buNone/>
            </a:pPr>
            <a:r>
              <a:rPr lang="nb-NO" dirty="0"/>
              <a:t>Rådgiver, Anita Grøtan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E-post: </a:t>
            </a:r>
            <a:r>
              <a:rPr lang="nb-NO" dirty="0">
                <a:hlinkClick r:id="rId4"/>
              </a:rPr>
              <a:t>anigr@trondelagfylke.no</a:t>
            </a:r>
            <a:r>
              <a:rPr lang="nb-NO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err="1"/>
              <a:t>Tlf</a:t>
            </a:r>
            <a:r>
              <a:rPr lang="nb-NO" dirty="0"/>
              <a:t>: 952 17 708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B19A428-757E-6D5C-8DA7-5FEDE4CF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Oswald" panose="00000500000000000000" pitchFamily="2" charset="0"/>
              </a:rPr>
              <a:t>Kontaktinformasjon</a:t>
            </a:r>
          </a:p>
        </p:txBody>
      </p:sp>
    </p:spTree>
    <p:extLst>
      <p:ext uri="{BB962C8B-B14F-4D97-AF65-F5344CB8AC3E}">
        <p14:creationId xmlns:p14="http://schemas.microsoft.com/office/powerpoint/2010/main" val="386638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fk_ppt_hovedlogo (1).pptx" id="{BC19AE05-638E-49C8-8B07-F5D649000AFD}" vid="{5E7EE038-3048-41D5-AC0F-0B78C8D66D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C1D1EECDF0E242A83BEF1D0DC67523" ma:contentTypeVersion="10" ma:contentTypeDescription="Opprett et nytt dokument." ma:contentTypeScope="" ma:versionID="1276f770f4a0d8298d1d23b6f8051b94">
  <xsd:schema xmlns:xsd="http://www.w3.org/2001/XMLSchema" xmlns:xs="http://www.w3.org/2001/XMLSchema" xmlns:p="http://schemas.microsoft.com/office/2006/metadata/properties" xmlns:ns2="710844ae-b2a4-4214-b24f-b0b8858ca061" xmlns:ns3="d8083ca1-a162-43c7-b747-b1fcf6f8f866" targetNamespace="http://schemas.microsoft.com/office/2006/metadata/properties" ma:root="true" ma:fieldsID="e26276145777979af7594743bb33e0ec" ns2:_="" ns3:_="">
    <xsd:import namespace="710844ae-b2a4-4214-b24f-b0b8858ca061"/>
    <xsd:import namespace="d8083ca1-a162-43c7-b747-b1fcf6f8f8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44ae-b2a4-4214-b24f-b0b8858ca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83ca1-a162-43c7-b747-b1fcf6f8f86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ADEED3-D19F-409A-AC82-A9778D0D9FAA}">
  <ds:schemaRefs>
    <ds:schemaRef ds:uri="710844ae-b2a4-4214-b24f-b0b8858ca061"/>
    <ds:schemaRef ds:uri="d8083ca1-a162-43c7-b747-b1fcf6f8f8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B3FE34-D32E-411D-8F5B-11CD28B709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D2D8A-ACC8-4263-8D26-A0C72182AA17}">
  <ds:schemaRefs>
    <ds:schemaRef ds:uri="710844ae-b2a4-4214-b24f-b0b8858ca061"/>
    <ds:schemaRef ds:uri="d8083ca1-a162-43c7-b747-b1fcf6f8f8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TRFK_ppt_hovedlogo</Template>
  <TotalTime>3492</TotalTime>
  <Words>437</Words>
  <Application>Microsoft Office PowerPoint</Application>
  <PresentationFormat>Widescreen</PresentationFormat>
  <Paragraphs>101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6" baseType="lpstr">
      <vt:lpstr>Aptos</vt:lpstr>
      <vt:lpstr>Arial</vt:lpstr>
      <vt:lpstr>muli</vt:lpstr>
      <vt:lpstr>oswald</vt:lpstr>
      <vt:lpstr>oswald</vt:lpstr>
      <vt:lpstr>Verdana</vt:lpstr>
      <vt:lpstr>Wingdings</vt:lpstr>
      <vt:lpstr>TRFK</vt:lpstr>
      <vt:lpstr>Tilrettelagt tilbud </vt:lpstr>
      <vt:lpstr>Organisering </vt:lpstr>
      <vt:lpstr>Dette gjør vi</vt:lpstr>
      <vt:lpstr>Lokaler</vt:lpstr>
      <vt:lpstr>Samhandling og samarbeid </vt:lpstr>
      <vt:lpstr>Eksempel på timeplan</vt:lpstr>
      <vt:lpstr>Kontaktinformasjon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Tilrettelagt opplæring (TO)</dc:title>
  <dc:creator>Elisabeth Buhaug Moum</dc:creator>
  <cp:lastModifiedBy>Solveig Brandal</cp:lastModifiedBy>
  <cp:revision>3</cp:revision>
  <dcterms:created xsi:type="dcterms:W3CDTF">2023-11-14T09:51:49Z</dcterms:created>
  <dcterms:modified xsi:type="dcterms:W3CDTF">2024-06-18T11:58:40Z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0x010100F4C1D1EECDF0E242A83BEF1D0DC67523</vt:lpwstr>
  </property>
</Properties>
</file>