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74" r:id="rId5"/>
    <p:sldId id="291" r:id="rId6"/>
    <p:sldId id="263" r:id="rId7"/>
    <p:sldId id="264" r:id="rId8"/>
    <p:sldId id="288" r:id="rId9"/>
    <p:sldId id="265" r:id="rId10"/>
    <p:sldId id="259" r:id="rId11"/>
    <p:sldId id="272" r:id="rId12"/>
    <p:sldId id="270" r:id="rId13"/>
    <p:sldId id="271" r:id="rId14"/>
    <p:sldId id="289" r:id="rId15"/>
    <p:sldId id="275" r:id="rId16"/>
    <p:sldId id="257" r:id="rId17"/>
    <p:sldId id="268" r:id="rId18"/>
    <p:sldId id="267" r:id="rId19"/>
    <p:sldId id="26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90" r:id="rId2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276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a Revdal" userId="b2a539c7-1acc-4f99-81e4-675cc7a86e19" providerId="ADAL" clId="{035239F7-A57D-482C-AD5A-AA8C807E669A}"/>
    <pc:docChg chg="modSld">
      <pc:chgData name="Maia Revdal" userId="b2a539c7-1acc-4f99-81e4-675cc7a86e19" providerId="ADAL" clId="{035239F7-A57D-482C-AD5A-AA8C807E669A}" dt="2022-02-16T07:28:13.779" v="96" actId="6549"/>
      <pc:docMkLst>
        <pc:docMk/>
      </pc:docMkLst>
      <pc:sldChg chg="modNotesTx">
        <pc:chgData name="Maia Revdal" userId="b2a539c7-1acc-4f99-81e4-675cc7a86e19" providerId="ADAL" clId="{035239F7-A57D-482C-AD5A-AA8C807E669A}" dt="2022-02-16T07:25:07.761" v="0" actId="6549"/>
        <pc:sldMkLst>
          <pc:docMk/>
          <pc:sldMk cId="1543173070" sldId="264"/>
        </pc:sldMkLst>
      </pc:sldChg>
      <pc:sldChg chg="modNotesTx">
        <pc:chgData name="Maia Revdal" userId="b2a539c7-1acc-4f99-81e4-675cc7a86e19" providerId="ADAL" clId="{035239F7-A57D-482C-AD5A-AA8C807E669A}" dt="2022-02-16T07:25:23.553" v="1" actId="6549"/>
        <pc:sldMkLst>
          <pc:docMk/>
          <pc:sldMk cId="2333877481" sldId="265"/>
        </pc:sldMkLst>
      </pc:sldChg>
      <pc:sldChg chg="modNotesTx">
        <pc:chgData name="Maia Revdal" userId="b2a539c7-1acc-4f99-81e4-675cc7a86e19" providerId="ADAL" clId="{035239F7-A57D-482C-AD5A-AA8C807E669A}" dt="2022-02-16T07:26:11.185" v="3" actId="6549"/>
        <pc:sldMkLst>
          <pc:docMk/>
          <pc:sldMk cId="1698626457" sldId="268"/>
        </pc:sldMkLst>
      </pc:sldChg>
      <pc:sldChg chg="modNotesTx">
        <pc:chgData name="Maia Revdal" userId="b2a539c7-1acc-4f99-81e4-675cc7a86e19" providerId="ADAL" clId="{035239F7-A57D-482C-AD5A-AA8C807E669A}" dt="2022-02-16T07:25:46.160" v="2" actId="6549"/>
        <pc:sldMkLst>
          <pc:docMk/>
          <pc:sldMk cId="2822857350" sldId="270"/>
        </pc:sldMkLst>
      </pc:sldChg>
      <pc:sldChg chg="modNotesTx">
        <pc:chgData name="Maia Revdal" userId="b2a539c7-1acc-4f99-81e4-675cc7a86e19" providerId="ADAL" clId="{035239F7-A57D-482C-AD5A-AA8C807E669A}" dt="2022-02-16T07:26:36.835" v="4" actId="6549"/>
        <pc:sldMkLst>
          <pc:docMk/>
          <pc:sldMk cId="480176067" sldId="278"/>
        </pc:sldMkLst>
      </pc:sldChg>
      <pc:sldChg chg="modNotesTx">
        <pc:chgData name="Maia Revdal" userId="b2a539c7-1acc-4f99-81e4-675cc7a86e19" providerId="ADAL" clId="{035239F7-A57D-482C-AD5A-AA8C807E669A}" dt="2022-02-16T07:27:13.613" v="40" actId="20577"/>
        <pc:sldMkLst>
          <pc:docMk/>
          <pc:sldMk cId="997504679" sldId="280"/>
        </pc:sldMkLst>
      </pc:sldChg>
      <pc:sldChg chg="modNotesTx">
        <pc:chgData name="Maia Revdal" userId="b2a539c7-1acc-4f99-81e4-675cc7a86e19" providerId="ADAL" clId="{035239F7-A57D-482C-AD5A-AA8C807E669A}" dt="2022-02-16T07:27:53.812" v="95" actId="20577"/>
        <pc:sldMkLst>
          <pc:docMk/>
          <pc:sldMk cId="1527309614" sldId="283"/>
        </pc:sldMkLst>
      </pc:sldChg>
      <pc:sldChg chg="modNotesTx">
        <pc:chgData name="Maia Revdal" userId="b2a539c7-1acc-4f99-81e4-675cc7a86e19" providerId="ADAL" clId="{035239F7-A57D-482C-AD5A-AA8C807E669A}" dt="2022-02-16T07:28:13.779" v="96" actId="6549"/>
        <pc:sldMkLst>
          <pc:docMk/>
          <pc:sldMk cId="3257465077" sldId="290"/>
        </pc:sldMkLst>
      </pc:sldChg>
    </pc:docChg>
  </pc:docChgLst>
  <pc:docChgLst>
    <pc:chgData name="Maia Revdal" userId="b2a539c7-1acc-4f99-81e4-675cc7a86e19" providerId="ADAL" clId="{3C873646-70AF-4141-9E53-952E2FE91552}"/>
    <pc:docChg chg="modSld">
      <pc:chgData name="Maia Revdal" userId="b2a539c7-1acc-4f99-81e4-675cc7a86e19" providerId="ADAL" clId="{3C873646-70AF-4141-9E53-952E2FE91552}" dt="2022-02-16T07:29:16.221" v="31" actId="20577"/>
      <pc:docMkLst>
        <pc:docMk/>
      </pc:docMkLst>
      <pc:sldChg chg="modNotesTx">
        <pc:chgData name="Maia Revdal" userId="b2a539c7-1acc-4f99-81e4-675cc7a86e19" providerId="ADAL" clId="{3C873646-70AF-4141-9E53-952E2FE91552}" dt="2022-02-16T07:29:16.221" v="31" actId="20577"/>
        <pc:sldMkLst>
          <pc:docMk/>
          <pc:sldMk cId="939545433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BB094-56B8-4E22-A91B-2612BEF5C0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60C5F7-F53A-48B1-A3D8-901FB7A61306}">
      <dgm:prSet/>
      <dgm:spPr/>
      <dgm:t>
        <a:bodyPr/>
        <a:lstStyle/>
        <a:p>
          <a:r>
            <a:rPr lang="nb-NO"/>
            <a:t>Innsøking VG2 </a:t>
          </a:r>
          <a:endParaRPr lang="en-US"/>
        </a:p>
      </dgm:t>
    </dgm:pt>
    <dgm:pt modelId="{37685805-CB9F-4B30-9809-82F2308B1BF9}" type="parTrans" cxnId="{9A230EBE-A431-4C7C-9A7D-936D43EBF182}">
      <dgm:prSet/>
      <dgm:spPr/>
      <dgm:t>
        <a:bodyPr/>
        <a:lstStyle/>
        <a:p>
          <a:endParaRPr lang="en-US"/>
        </a:p>
      </dgm:t>
    </dgm:pt>
    <dgm:pt modelId="{993A2415-2AA1-4314-9A96-9C4903295FE0}" type="sibTrans" cxnId="{9A230EBE-A431-4C7C-9A7D-936D43EBF182}">
      <dgm:prSet/>
      <dgm:spPr/>
      <dgm:t>
        <a:bodyPr/>
        <a:lstStyle/>
        <a:p>
          <a:endParaRPr lang="en-US"/>
        </a:p>
      </dgm:t>
    </dgm:pt>
    <dgm:pt modelId="{32C7E725-EC48-4E2A-85EC-9304DC381608}">
      <dgm:prSet/>
      <dgm:spPr/>
      <dgm:t>
        <a:bodyPr/>
        <a:lstStyle/>
        <a:p>
          <a:r>
            <a:rPr lang="nb-NO"/>
            <a:t>Fagvalg </a:t>
          </a:r>
          <a:endParaRPr lang="en-US"/>
        </a:p>
      </dgm:t>
    </dgm:pt>
    <dgm:pt modelId="{CDF931BF-1D30-41FC-A4AD-21CB0A81C609}" type="parTrans" cxnId="{DEAE1F25-9B76-4D3F-A318-B4A012772E1A}">
      <dgm:prSet/>
      <dgm:spPr/>
      <dgm:t>
        <a:bodyPr/>
        <a:lstStyle/>
        <a:p>
          <a:endParaRPr lang="en-US"/>
        </a:p>
      </dgm:t>
    </dgm:pt>
    <dgm:pt modelId="{5E38D267-3879-477F-A9D5-F38C3AE278B9}" type="sibTrans" cxnId="{DEAE1F25-9B76-4D3F-A318-B4A012772E1A}">
      <dgm:prSet/>
      <dgm:spPr/>
      <dgm:t>
        <a:bodyPr/>
        <a:lstStyle/>
        <a:p>
          <a:endParaRPr lang="en-US"/>
        </a:p>
      </dgm:t>
    </dgm:pt>
    <dgm:pt modelId="{BEF307AF-4BBC-4FEE-986A-17FD290660C6}" type="pres">
      <dgm:prSet presAssocID="{93EBB094-56B8-4E22-A91B-2612BEF5C0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152C1B-7CE2-40A0-92AD-39E054126B22}" type="pres">
      <dgm:prSet presAssocID="{6860C5F7-F53A-48B1-A3D8-901FB7A61306}" presName="hierRoot1" presStyleCnt="0"/>
      <dgm:spPr/>
    </dgm:pt>
    <dgm:pt modelId="{1B515E57-9B5F-47A8-8CE9-3F480100E840}" type="pres">
      <dgm:prSet presAssocID="{6860C5F7-F53A-48B1-A3D8-901FB7A61306}" presName="composite" presStyleCnt="0"/>
      <dgm:spPr/>
    </dgm:pt>
    <dgm:pt modelId="{66C502E5-AFC3-41EC-B648-3E776C3B5EFB}" type="pres">
      <dgm:prSet presAssocID="{6860C5F7-F53A-48B1-A3D8-901FB7A61306}" presName="background" presStyleLbl="node0" presStyleIdx="0" presStyleCnt="2"/>
      <dgm:spPr/>
    </dgm:pt>
    <dgm:pt modelId="{3A4F6086-703D-4BDA-90B9-FF61FECBF074}" type="pres">
      <dgm:prSet presAssocID="{6860C5F7-F53A-48B1-A3D8-901FB7A61306}" presName="text" presStyleLbl="fgAcc0" presStyleIdx="0" presStyleCnt="2">
        <dgm:presLayoutVars>
          <dgm:chPref val="3"/>
        </dgm:presLayoutVars>
      </dgm:prSet>
      <dgm:spPr/>
    </dgm:pt>
    <dgm:pt modelId="{3D2E2282-716A-4118-BD85-7DB21FEDD794}" type="pres">
      <dgm:prSet presAssocID="{6860C5F7-F53A-48B1-A3D8-901FB7A61306}" presName="hierChild2" presStyleCnt="0"/>
      <dgm:spPr/>
    </dgm:pt>
    <dgm:pt modelId="{B9E51961-F130-4F7E-AA6D-C35050CBAF4D}" type="pres">
      <dgm:prSet presAssocID="{32C7E725-EC48-4E2A-85EC-9304DC381608}" presName="hierRoot1" presStyleCnt="0"/>
      <dgm:spPr/>
    </dgm:pt>
    <dgm:pt modelId="{BFDE6048-C2D6-427B-A237-5F3E5B06E201}" type="pres">
      <dgm:prSet presAssocID="{32C7E725-EC48-4E2A-85EC-9304DC381608}" presName="composite" presStyleCnt="0"/>
      <dgm:spPr/>
    </dgm:pt>
    <dgm:pt modelId="{18FE4E7C-43CF-4DB3-969A-5A36CFBA338B}" type="pres">
      <dgm:prSet presAssocID="{32C7E725-EC48-4E2A-85EC-9304DC381608}" presName="background" presStyleLbl="node0" presStyleIdx="1" presStyleCnt="2"/>
      <dgm:spPr/>
    </dgm:pt>
    <dgm:pt modelId="{CA5BAE60-0246-406D-9274-CF5F99563725}" type="pres">
      <dgm:prSet presAssocID="{32C7E725-EC48-4E2A-85EC-9304DC381608}" presName="text" presStyleLbl="fgAcc0" presStyleIdx="1" presStyleCnt="2">
        <dgm:presLayoutVars>
          <dgm:chPref val="3"/>
        </dgm:presLayoutVars>
      </dgm:prSet>
      <dgm:spPr/>
    </dgm:pt>
    <dgm:pt modelId="{E7D7FF49-3ACA-4E19-9A1B-3AE317C834BD}" type="pres">
      <dgm:prSet presAssocID="{32C7E725-EC48-4E2A-85EC-9304DC381608}" presName="hierChild2" presStyleCnt="0"/>
      <dgm:spPr/>
    </dgm:pt>
  </dgm:ptLst>
  <dgm:cxnLst>
    <dgm:cxn modelId="{1C239F10-51E4-4166-88D5-5D4F4611F356}" type="presOf" srcId="{32C7E725-EC48-4E2A-85EC-9304DC381608}" destId="{CA5BAE60-0246-406D-9274-CF5F99563725}" srcOrd="0" destOrd="0" presId="urn:microsoft.com/office/officeart/2005/8/layout/hierarchy1"/>
    <dgm:cxn modelId="{7DE30721-36C8-4755-A570-60A94D6BD0FF}" type="presOf" srcId="{93EBB094-56B8-4E22-A91B-2612BEF5C0F4}" destId="{BEF307AF-4BBC-4FEE-986A-17FD290660C6}" srcOrd="0" destOrd="0" presId="urn:microsoft.com/office/officeart/2005/8/layout/hierarchy1"/>
    <dgm:cxn modelId="{DEAE1F25-9B76-4D3F-A318-B4A012772E1A}" srcId="{93EBB094-56B8-4E22-A91B-2612BEF5C0F4}" destId="{32C7E725-EC48-4E2A-85EC-9304DC381608}" srcOrd="1" destOrd="0" parTransId="{CDF931BF-1D30-41FC-A4AD-21CB0A81C609}" sibTransId="{5E38D267-3879-477F-A9D5-F38C3AE278B9}"/>
    <dgm:cxn modelId="{574D984F-CE70-4D72-BC6B-6E77E85C0C51}" type="presOf" srcId="{6860C5F7-F53A-48B1-A3D8-901FB7A61306}" destId="{3A4F6086-703D-4BDA-90B9-FF61FECBF074}" srcOrd="0" destOrd="0" presId="urn:microsoft.com/office/officeart/2005/8/layout/hierarchy1"/>
    <dgm:cxn modelId="{9A230EBE-A431-4C7C-9A7D-936D43EBF182}" srcId="{93EBB094-56B8-4E22-A91B-2612BEF5C0F4}" destId="{6860C5F7-F53A-48B1-A3D8-901FB7A61306}" srcOrd="0" destOrd="0" parTransId="{37685805-CB9F-4B30-9809-82F2308B1BF9}" sibTransId="{993A2415-2AA1-4314-9A96-9C4903295FE0}"/>
    <dgm:cxn modelId="{070B6EA9-E333-4EBA-A690-BE5B011592FB}" type="presParOf" srcId="{BEF307AF-4BBC-4FEE-986A-17FD290660C6}" destId="{13152C1B-7CE2-40A0-92AD-39E054126B22}" srcOrd="0" destOrd="0" presId="urn:microsoft.com/office/officeart/2005/8/layout/hierarchy1"/>
    <dgm:cxn modelId="{25290F81-9EBB-48A3-B2D7-2132023F2D5A}" type="presParOf" srcId="{13152C1B-7CE2-40A0-92AD-39E054126B22}" destId="{1B515E57-9B5F-47A8-8CE9-3F480100E840}" srcOrd="0" destOrd="0" presId="urn:microsoft.com/office/officeart/2005/8/layout/hierarchy1"/>
    <dgm:cxn modelId="{2B339D8F-9B78-48D4-8FFF-E0AFB2EF775B}" type="presParOf" srcId="{1B515E57-9B5F-47A8-8CE9-3F480100E840}" destId="{66C502E5-AFC3-41EC-B648-3E776C3B5EFB}" srcOrd="0" destOrd="0" presId="urn:microsoft.com/office/officeart/2005/8/layout/hierarchy1"/>
    <dgm:cxn modelId="{233A9E2E-9E79-41C2-9A40-C8B42EEC5CA1}" type="presParOf" srcId="{1B515E57-9B5F-47A8-8CE9-3F480100E840}" destId="{3A4F6086-703D-4BDA-90B9-FF61FECBF074}" srcOrd="1" destOrd="0" presId="urn:microsoft.com/office/officeart/2005/8/layout/hierarchy1"/>
    <dgm:cxn modelId="{7C717CE0-D5C8-48BD-937B-7182B9B6875A}" type="presParOf" srcId="{13152C1B-7CE2-40A0-92AD-39E054126B22}" destId="{3D2E2282-716A-4118-BD85-7DB21FEDD794}" srcOrd="1" destOrd="0" presId="urn:microsoft.com/office/officeart/2005/8/layout/hierarchy1"/>
    <dgm:cxn modelId="{757F6E2C-253B-492B-A269-1985D07EDD12}" type="presParOf" srcId="{BEF307AF-4BBC-4FEE-986A-17FD290660C6}" destId="{B9E51961-F130-4F7E-AA6D-C35050CBAF4D}" srcOrd="1" destOrd="0" presId="urn:microsoft.com/office/officeart/2005/8/layout/hierarchy1"/>
    <dgm:cxn modelId="{4B4ED573-1149-4F6D-BD4C-625D6B026C54}" type="presParOf" srcId="{B9E51961-F130-4F7E-AA6D-C35050CBAF4D}" destId="{BFDE6048-C2D6-427B-A237-5F3E5B06E201}" srcOrd="0" destOrd="0" presId="urn:microsoft.com/office/officeart/2005/8/layout/hierarchy1"/>
    <dgm:cxn modelId="{26E1D0B0-CAC8-4B37-9595-D2AADEAA94F9}" type="presParOf" srcId="{BFDE6048-C2D6-427B-A237-5F3E5B06E201}" destId="{18FE4E7C-43CF-4DB3-969A-5A36CFBA338B}" srcOrd="0" destOrd="0" presId="urn:microsoft.com/office/officeart/2005/8/layout/hierarchy1"/>
    <dgm:cxn modelId="{AEF2E621-DCBF-4A9F-9EF0-870D4C5A3455}" type="presParOf" srcId="{BFDE6048-C2D6-427B-A237-5F3E5B06E201}" destId="{CA5BAE60-0246-406D-9274-CF5F99563725}" srcOrd="1" destOrd="0" presId="urn:microsoft.com/office/officeart/2005/8/layout/hierarchy1"/>
    <dgm:cxn modelId="{348FFB80-3DD5-475D-B124-B62F6C77222C}" type="presParOf" srcId="{B9E51961-F130-4F7E-AA6D-C35050CBAF4D}" destId="{E7D7FF49-3ACA-4E19-9A1B-3AE317C834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02E5-AFC3-41EC-B648-3E776C3B5EFB}">
      <dsp:nvSpPr>
        <dsp:cNvPr id="0" name=""/>
        <dsp:cNvSpPr/>
      </dsp:nvSpPr>
      <dsp:spPr>
        <a:xfrm>
          <a:off x="1004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F6086-703D-4BDA-90B9-FF61FECBF074}">
      <dsp:nvSpPr>
        <dsp:cNvPr id="0" name=""/>
        <dsp:cNvSpPr/>
      </dsp:nvSpPr>
      <dsp:spPr>
        <a:xfrm>
          <a:off x="392794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kern="1200"/>
            <a:t>Innsøking VG2 </a:t>
          </a:r>
          <a:endParaRPr lang="en-US" sz="5900" kern="1200"/>
        </a:p>
      </dsp:txBody>
      <dsp:txXfrm>
        <a:off x="458374" y="1395121"/>
        <a:ext cx="3394950" cy="2107920"/>
      </dsp:txXfrm>
    </dsp:sp>
    <dsp:sp modelId="{18FE4E7C-43CF-4DB3-969A-5A36CFBA338B}">
      <dsp:nvSpPr>
        <dsp:cNvPr id="0" name=""/>
        <dsp:cNvSpPr/>
      </dsp:nvSpPr>
      <dsp:spPr>
        <a:xfrm>
          <a:off x="4310695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BAE60-0246-406D-9274-CF5F99563725}">
      <dsp:nvSpPr>
        <dsp:cNvPr id="0" name=""/>
        <dsp:cNvSpPr/>
      </dsp:nvSpPr>
      <dsp:spPr>
        <a:xfrm>
          <a:off x="4702485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kern="1200"/>
            <a:t>Fagvalg </a:t>
          </a:r>
          <a:endParaRPr lang="en-US" sz="5900" kern="1200"/>
        </a:p>
      </dsp:txBody>
      <dsp:txXfrm>
        <a:off x="4768065" y="1395121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07:16:12.2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29,'412'0,"-386"-2,0 0,34-9,-31 6,47-4,281 10,-331 0,0 2,35 7,-33-4,49 2,78 9,-66-6,-72-8,-1 1,1 1,-1 0,0 1,17 9,-13-6,0-1,33 9,35 4,2-5,0-3,119 2,-183-14,0 1,34 8,-30-5,43 3,397-7,-226-2,-223 0,-1-2,37-7,-35 5,0 1,26-1,98 7,63-4,-136-11,-53 8,0 1,31-2,88 6,-67 1,1-3,75-12,-66 5,0 3,115 8,-61 0,1120-2,-1216-2,60-10,-59 5,57-1,-40 8,11 1,128-17,-139 10,-1 2,85 5,63-3,-116-11,-56 7,64-4,312 12,-386-2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07:16:17.1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0 112,'2351'0,"-2330"1,-1 1,37 9,-35-6,1-2,24 2,122-7,72 5,-168 10,-53-8,0-1,31 1,635-3,-334-4,-351 2,83 0,144-17,-181 12,90 1,-5 1,-40-10,-56 7,48-2,-54 8,30-1,101-14,-118 10,0 1,61 4,34-3,0-22,-30 11,-71 7,63-2,-58 9,10 1,1-3,73-12,-68 7,0 2,110 5,-70 2,-75-2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07:16:22.0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28,'13'-1,"-1"1,0 0,1 1,-1 0,0 1,1 1,-1 0,0 0,-1 1,1 1,13 6,-12-5,2-1,-1 0,0-2,1 1,0-2,0 0,0-1,0 0,16-2,64 7,14 6,1-4,148-10,-88 0,1228 2,-1370-2,0-1,29-6,41-4,50-1,39 0,-156 12,62-10,-60 6,55-2,83-5,13-1,362 15,-524 0,-1 1,0 1,1 0,-1 2,-1 0,33 13,-36-10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07:16:24.2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0,'1042'0,"-1022"2,1 0,35 8,-34-5,0-1,25 1,70-5,-61-1,0 2,99 15,-91-7,1-4,0-2,77-6,-14 0,976 3,-1074 2,-1 0,30 8,-29-4,55 2,-62-8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07:16:28.8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0 113,'1561'0,"-1514"-2,58-11,-55 6,53 0,-48 7,-2 1,0-3,80-12,-73 6,0 2,111 5,-107 3,-1-3,89-12,-74 4,1 3,123 8,-66 0,-49 0,98-5,-111-10,-55 8,1 2,31-3,636 4,-334 4,-336-2,39 0,0 1,88 15,-80-7,0-4,0-2,73-6,-14 0,954 3,-1057-1,0-1,37-9,-35 6,-1 1,28-1,32 4,-57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07:16:34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0,'12'1,"0"0,0 1,0 0,0 0,-1 2,1-1,17 9,6 2,-16-9,0 0,1-1,33 2,28 5,-37-3,48 2,-3-1,208 18,-198-17,0-5,101-7,-48 0,-132 2,39-1,0 3,81 13,-71-7,1-2,131-7,-72-2,910 3,-1007-1,59-12,-58 8,56-4,0 10,-36 1,0-3,-1-2,62-11,-80 9,0 1,1 2,36 2,-37 1,0-2,0-1,39-7,152-30,-180 35,0 1,63 3,-40 2,-44-2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0:42:41.9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46 415,'5'0,"0"-1,-1 0,1 0,0 0,0-1,-1 0,1 0,-1 0,1 0,-1 0,0-1,0 0,7-7,50-54,-27 26,-19 25,1 1,0 1,0 0,1 1,1 0,0 2,0 0,0 1,1 1,0 0,35-4,53-19,-20 5,-74 20,0 0,0-1,18-9,-22 9,1 0,0 1,-1 0,2 1,-1 0,0 1,13-2,73-9,-64 8,59-4,-62 8,0 1,0 2,0 1,0 1,0 1,-1 2,34 12,-46-14,0 0,0-1,1-1,-1-1,26 2,91-7,-47 0,21 5,110-5,-127-10,-57 7,62-3,-71 9,9 0,0-1,0-1,46-10,-47 6,0 2,1 1,47 2,-47 2,-1-2,1-1,47-9,-36 4,0 2,1 2,0 1,48 6,7-2,911-2,-994 1,1 1,-1 1,19 5,40 5,-34-8,-1 2,0 2,71 26,-42-13,-37-9,1 1,-2 2,0 1,-1 1,34 27,-59-40,-1 0,0 1,0-1,0 1,-1 0,0 0,0 0,0 1,-1-1,0 1,0 0,-1 0,0 0,2 13,0 0,-2-1,0 1,-1 0,-2 24,-1-31,-1 0,0-1,-1 1,0-1,-1 0,0 0,-1 0,0-1,0 0,-2 0,1-1,-1 0,-1 0,0-1,0 0,-1 0,0-1,-1-1,1 1,-20 8,-17 16,41-26,0-1,0 0,-1-1,0 0,0 0,0 0,-1-1,1 0,-1 0,-15 3,-50 4,18-1,-89 1,-375-11,498 2,0 1,-35 9,34-6,-1-1,-25 1,-499-4,263-3,233 4,-58 10,-47 3,99-14,-1-3,-101-15,126 12,-1 2,-47 1,48 2,1-2,-55-8,37 3,0 1,0 3,-67 4,-57-3,81-11,62 7,-59-3,55 9,-4 0,1-1,0-2,-41-8,-85-17,1 0,-29 2,165 21,0 2,0 1,-37 2,-26-1,81-1,-1 0,1 0,0-1,1 0,-1-1,0 0,1 0,0-1,0 0,-11-9,-12-11,-30-32,47 43,11 11,0 0,1-1,0 1,0-1,0 1,0-1,1 0,-1 0,1 1,0-1,0 0,1 0,-1 0,1 0,0-1,0 1,0 0,0 0,1 0,0 0,-1 0,1 0,1 0,-1 1,1-1,-1 0,1 0,0 1,1-1,-1 1,0 0,1 0,0 0,0 0,0 0,0 1,0-1,1 1,6-4,7-2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AF54-1AC8-43E4-B982-B5BAF6A4466F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9930-C1E1-4AEA-806E-31B2B2A0FE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66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60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19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938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neste skoleår inngår matematikk S og R som fordypning innenfor både Realfag og Språk, samfunnsfag, økonomi.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73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 om høyere utdanning i Vg2 og Vg3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43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Obs! ikke velg realfag på grunn av poengene! Velg fag du kan trives med og lykkes i!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767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Eksempler på utfylte skjema som viser mulige, lure og mindre lure («skumle») valg. </a:t>
            </a:r>
          </a:p>
          <a:p>
            <a:endParaRPr lang="nb-NO" baseline="0" dirty="0"/>
          </a:p>
          <a:p>
            <a:r>
              <a:rPr lang="nb-NO" baseline="0" dirty="0"/>
              <a:t>Et fag må ha nok søkere til at det settes i gang. </a:t>
            </a:r>
          </a:p>
          <a:p>
            <a:r>
              <a:rPr lang="nb-NO" baseline="0" dirty="0"/>
              <a:t>Det vil også bli noen fagkombinasjoner som ikke går, men fagene settes sammen slik at flest mulig får ønsket sitt oppfylt og at det sikrer vitnemål.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063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 3 realfag, må fortsette med minst to av dem. Kan velge hvilke neste år.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743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07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Obs! Har valgt bare 2 </a:t>
            </a:r>
            <a:r>
              <a:rPr lang="nb-NO" dirty="0" err="1"/>
              <a:t>samf.fag</a:t>
            </a:r>
            <a:r>
              <a:rPr lang="nb-NO" dirty="0"/>
              <a:t>, eleven MÅ da fortsette med disse fagene i Vg3 for å få fordypning. </a:t>
            </a:r>
          </a:p>
          <a:p>
            <a:endParaRPr lang="nb-NO" dirty="0"/>
          </a:p>
          <a:p>
            <a:r>
              <a:rPr lang="nb-NO" dirty="0"/>
              <a:t>Ser at vi kan ha flere enn 4 kryss, musikal må være </a:t>
            </a:r>
            <a:r>
              <a:rPr lang="nb-NO" dirty="0" err="1"/>
              <a:t>ekstrafag</a:t>
            </a:r>
            <a:r>
              <a:rPr lang="nb-NO" dirty="0"/>
              <a:t> i Vg2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3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Obs! bare 2 realfag som kan gå inn i en fordypning, dvs. «låst valg», og erfaringsmessig kan det være en risiko. Hva hvis fysikk eller R2 blir for vanskelig?</a:t>
            </a:r>
          </a:p>
          <a:p>
            <a:r>
              <a:rPr lang="nb-NO" dirty="0"/>
              <a:t>Snakk med mattelærerne, vurder arbeidsvaner.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24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991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 mulige retninger, kan velge fordypning i enten realfag eller samfunnsfag.</a:t>
            </a:r>
          </a:p>
          <a:p>
            <a:endParaRPr lang="nb-NO" dirty="0"/>
          </a:p>
          <a:p>
            <a:r>
              <a:rPr lang="nb-NO" dirty="0"/>
              <a:t>Alt.: spansk3 via nettskolen kan gi fordypning sammen med ett samfunnsfag til.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244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eleven vil få utfordringer med å komme i mål.</a:t>
            </a:r>
          </a:p>
          <a:p>
            <a:r>
              <a:rPr lang="nb-NO" dirty="0"/>
              <a:t>Tysk/Fransk/Spansk 3 vil gi fordypning i </a:t>
            </a:r>
            <a:r>
              <a:rPr lang="nb-NO" dirty="0" err="1"/>
              <a:t>samf</a:t>
            </a:r>
            <a:r>
              <a:rPr lang="nb-NO" dirty="0"/>
              <a:t>/språk/øk sammen med Engelsk 2. </a:t>
            </a:r>
          </a:p>
          <a:p>
            <a:r>
              <a:rPr lang="nb-NO" dirty="0"/>
              <a:t>Ev. sosiologi + samfunngeografi eller politikk sammen med engelsk</a:t>
            </a:r>
          </a:p>
          <a:p>
            <a:r>
              <a:rPr lang="nb-NO" dirty="0"/>
              <a:t>Ev. biologi 1 sammen med biologi 2 og matematikk S2 for å få fordypning i realfag</a:t>
            </a:r>
          </a:p>
          <a:p>
            <a:r>
              <a:rPr lang="nb-NO" dirty="0"/>
              <a:t>De to siste </a:t>
            </a:r>
            <a:r>
              <a:rPr lang="nb-NO" dirty="0" err="1"/>
              <a:t>avh</a:t>
            </a:r>
            <a:r>
              <a:rPr lang="nb-NO" dirty="0"/>
              <a:t>. av at fagene ikke kolliderer på timeplanen.</a:t>
            </a:r>
          </a:p>
          <a:p>
            <a:r>
              <a:rPr lang="nb-NO" dirty="0"/>
              <a:t>Men: ingen får lov til å velge fag slik på Vg2!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159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Antall grupper i hvert fag og hvilke fag som går samtidig avhenger av elevenes valg</a:t>
            </a:r>
            <a:r>
              <a:rPr lang="nb-NO" baseline="0" dirty="0"/>
              <a:t>. Vi jobber for at flest mulig skal få sine ønsker oppfylt. </a:t>
            </a:r>
            <a:r>
              <a:rPr lang="nb-NO" baseline="0" dirty="0" err="1"/>
              <a:t>Pri</a:t>
            </a:r>
            <a:r>
              <a:rPr lang="nb-NO" baseline="0" dirty="0"/>
              <a:t> 1 er at alle skal være sikret en kombinasjon som gir vitnemål.</a:t>
            </a:r>
          </a:p>
          <a:p>
            <a:r>
              <a:rPr lang="nb-NO" baseline="0" dirty="0"/>
              <a:t>TY I+II er obligatorisk i Vg3 for de som ikke hadde fremmedspråk i ungdomsskolen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683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96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69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05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19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 ha min 90 t per uke ila de tre årene på Vg3. De fleste har 30 uketimer hvert år. </a:t>
            </a:r>
          </a:p>
          <a:p>
            <a:r>
              <a:rPr lang="nb-NO" dirty="0"/>
              <a:t>* fag som avsluttes med karakter på dette nivået.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56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 nok timer: 30t i snitt hvert år. </a:t>
            </a:r>
          </a:p>
          <a:p>
            <a:r>
              <a:rPr lang="nb-NO" dirty="0"/>
              <a:t>Må ha fordypning i minst to fag.</a:t>
            </a:r>
          </a:p>
          <a:p>
            <a:r>
              <a:rPr lang="nb-NO" dirty="0"/>
              <a:t>TY I+II: må ha tysk i 3 år.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2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33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ikke mulige fordypningsfag. Musikalfagene regnes som et fag hvis elevene deltar i musikalen i 2 år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9930-C1E1-4AEA-806E-31B2B2A0FE5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24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o.wikipedia.org/wiki/Strinda_videreg%C3%A5ende_skol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rdnaopptak.n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3" Type="http://schemas.openxmlformats.org/officeDocument/2006/relationships/image" Target="../media/image3.tmp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7.png"/><Relationship Id="rId4" Type="http://schemas.openxmlformats.org/officeDocument/2006/relationships/image" Target="../media/image4.tmp"/><Relationship Id="rId9" Type="http://schemas.openxmlformats.org/officeDocument/2006/relationships/customXml" Target="../ink/ink3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598359"/>
            <a:ext cx="7772400" cy="1470025"/>
          </a:xfrm>
        </p:spPr>
        <p:txBody>
          <a:bodyPr/>
          <a:lstStyle/>
          <a:p>
            <a:r>
              <a:rPr lang="nb-NO" dirty="0"/>
              <a:t>Velkommen til informasjonsmøte om fagvalg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752600"/>
          </a:xfrm>
        </p:spPr>
        <p:txBody>
          <a:bodyPr>
            <a:normAutofit/>
          </a:bodyPr>
          <a:lstStyle/>
          <a:p>
            <a:r>
              <a:rPr lang="nb-NO" sz="5400" dirty="0"/>
              <a:t>Vi starter kl. 18.00</a:t>
            </a:r>
          </a:p>
        </p:txBody>
      </p:sp>
      <p:pic>
        <p:nvPicPr>
          <p:cNvPr id="8" name="Bilde 7" descr="Et bilde som inneholder gress, utendørs, himmel, spor&#10;&#10;Automatisk generert beskrivelse">
            <a:extLst>
              <a:ext uri="{FF2B5EF4-FFF2-40B4-BE49-F238E27FC236}">
                <a16:creationId xmlns:a16="http://schemas.microsoft.com/office/drawing/2014/main" id="{82D6C7B2-44E2-4CE2-ACD5-DCD015391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11271" y="390176"/>
            <a:ext cx="3175000" cy="16002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860F6A2-6494-46E0-9C9F-0F2118784500}"/>
              </a:ext>
            </a:extLst>
          </p:cNvPr>
          <p:cNvSpPr txBox="1"/>
          <p:nvPr/>
        </p:nvSpPr>
        <p:spPr>
          <a:xfrm>
            <a:off x="2771800" y="2130425"/>
            <a:ext cx="317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7717B08-3E70-48C6-99FE-8982D18C9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32656"/>
            <a:ext cx="3198936" cy="10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Fag fra andre utdanningsprogram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800" dirty="0"/>
              <a:t>Breddeidrett (5t)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800" dirty="0"/>
              <a:t>Toppidrett (5t)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800" dirty="0"/>
              <a:t>«Musikalfag» (Teaterensemble eller Musikk, 5t </a:t>
            </a:r>
            <a:r>
              <a:rPr lang="nb-NO" sz="2400" dirty="0"/>
              <a:t>hvis du har faget i 2 år)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br>
              <a:rPr lang="nb-NO" dirty="0"/>
            </a:br>
            <a:endParaRPr lang="nb-NO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716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68B34D-492F-47BA-86E1-FAB1E263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Trøndelag Nettskole</a:t>
            </a:r>
            <a:br>
              <a:rPr lang="nb-NO" dirty="0"/>
            </a:br>
            <a:r>
              <a:rPr lang="nb-NO" sz="1800" dirty="0"/>
              <a:t>https://web.trondelagfylke.no/trondelag-nettskole/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CCF73CC-4A3D-471B-B2CB-65C22C26AFCE}"/>
              </a:ext>
            </a:extLst>
          </p:cNvPr>
          <p:cNvSpPr txBox="1"/>
          <p:nvPr/>
        </p:nvSpPr>
        <p:spPr>
          <a:xfrm>
            <a:off x="4860032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/>
              <a:t>Søknadsfrist 15.mars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F3ED78B2-219E-4CFE-842C-614B7C8EC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693" y="1417638"/>
            <a:ext cx="4202339" cy="452596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C3C3A75-6797-42A1-84F4-DCAA2421B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945717"/>
            <a:ext cx="23717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Utveksling?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Ta kontakt med Laila Werenskiold</a:t>
            </a:r>
            <a:br>
              <a:rPr lang="nb-NO" dirty="0"/>
            </a:br>
            <a:endParaRPr lang="nb-NO" dirty="0"/>
          </a:p>
          <a:p>
            <a:r>
              <a:rPr lang="nb-NO" dirty="0"/>
              <a:t>Velg fag, men skriv «Planlegger utveksling» nederst på arket</a:t>
            </a:r>
          </a:p>
        </p:txBody>
      </p:sp>
    </p:spTree>
    <p:extLst>
      <p:ext uri="{BB962C8B-B14F-4D97-AF65-F5344CB8AC3E}">
        <p14:creationId xmlns:p14="http://schemas.microsoft.com/office/powerpoint/2010/main" val="20164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269A8A-2448-4E07-971D-9BC573AA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7" y="26064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b-NO" b="1" dirty="0"/>
              <a:t>Valg av matematikkfag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CFE52DE-5B3F-4B10-A6E9-25850DA2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9478"/>
            <a:ext cx="4038600" cy="2867406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1CD286-B965-4B9B-A84C-4AC7832D5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nb-NO" dirty="0"/>
              <a:t>R1 – Analyse og funksjoner </a:t>
            </a:r>
          </a:p>
          <a:p>
            <a:r>
              <a:rPr lang="nb-NO" dirty="0"/>
              <a:t>S1 – Analyse, funksjoner og sannsynlighet</a:t>
            </a:r>
          </a:p>
          <a:p>
            <a:r>
              <a:rPr lang="nb-NO" dirty="0"/>
              <a:t>2P – Prosent, økonomi, likninger, modeller, statistikk</a:t>
            </a:r>
          </a:p>
          <a:p>
            <a:r>
              <a:rPr lang="nb-NO" dirty="0"/>
              <a:t>X – Tallteori og geometri</a:t>
            </a:r>
          </a:p>
        </p:txBody>
      </p:sp>
    </p:spTree>
    <p:extLst>
      <p:ext uri="{BB962C8B-B14F-4D97-AF65-F5344CB8AC3E}">
        <p14:creationId xmlns:p14="http://schemas.microsoft.com/office/powerpoint/2010/main" val="336389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Sylinder 3"/>
          <p:cNvSpPr txBox="1">
            <a:spLocks noChangeArrowheads="1"/>
          </p:cNvSpPr>
          <p:nvPr/>
        </p:nvSpPr>
        <p:spPr bwMode="auto">
          <a:xfrm>
            <a:off x="447675" y="908050"/>
            <a:ext cx="7797391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solidFill>
                  <a:srgbClr val="FF0000"/>
                </a:solidFill>
                <a:latin typeface="+mj-lt"/>
              </a:rPr>
              <a:t>GENERELL STUDIEKOMPETANSE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latin typeface="+mn-lt"/>
              </a:rPr>
              <a:t>Gjennomført 3-årig videregående skole med bestått vitnemål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latin typeface="+mn-lt"/>
              </a:rPr>
              <a:t>Noen studier krever i tillegg spesielle fagkombinasjoner for å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latin typeface="+mn-lt"/>
              </a:rPr>
              <a:t>Kvalifisere til inntak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nb-NO" altLang="nb-NO" sz="2400" dirty="0">
                <a:latin typeface="+mn-lt"/>
              </a:rPr>
            </a:br>
            <a:br>
              <a:rPr lang="nb-NO" altLang="nb-NO" sz="2400" dirty="0">
                <a:latin typeface="+mn-lt"/>
              </a:rPr>
            </a:br>
            <a:r>
              <a:rPr lang="nb-NO" altLang="nb-NO" dirty="0">
                <a:solidFill>
                  <a:srgbClr val="FF0000"/>
                </a:solidFill>
                <a:latin typeface="+mj-lt"/>
              </a:rPr>
              <a:t>KARAKTERKRAV</a:t>
            </a:r>
            <a:br>
              <a:rPr lang="nb-NO" altLang="nb-NO" sz="2400" dirty="0">
                <a:latin typeface="+mn-lt"/>
              </a:rPr>
            </a:br>
            <a:r>
              <a:rPr lang="nb-NO" altLang="nb-NO" sz="2400" dirty="0">
                <a:latin typeface="+mn-lt"/>
              </a:rPr>
              <a:t>Noen studier krever minimumskarakterer i gitte fag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latin typeface="+mn-lt"/>
              </a:rPr>
              <a:t>Se </a:t>
            </a:r>
            <a:r>
              <a:rPr lang="nb-NO" altLang="nb-NO" sz="2400" dirty="0">
                <a:latin typeface="+mn-lt"/>
                <a:hlinkClick r:id="rId3"/>
              </a:rPr>
              <a:t>www.samordnaopptak.no</a:t>
            </a:r>
            <a:r>
              <a:rPr lang="nb-NO" altLang="nb-NO" sz="2400" dirty="0">
                <a:latin typeface="+mn-lt"/>
              </a:rPr>
              <a:t> for fullstendig oversikt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latin typeface="+mn-lt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2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Sylinder 1"/>
          <p:cNvSpPr txBox="1">
            <a:spLocks noChangeArrowheads="1"/>
          </p:cNvSpPr>
          <p:nvPr/>
        </p:nvSpPr>
        <p:spPr bwMode="auto">
          <a:xfrm>
            <a:off x="827584" y="548680"/>
            <a:ext cx="78486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solidFill>
                  <a:srgbClr val="FF0000"/>
                </a:solidFill>
                <a:latin typeface="+mj-lt"/>
              </a:rPr>
              <a:t>REALFAGSPOENG</a:t>
            </a:r>
            <a:endParaRPr lang="nb-NO" altLang="nb-NO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dirty="0">
                <a:latin typeface="+mn-lt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dirty="0"/>
              <a:t>5-timers realfag gir 0,5 realfagspoeng per fag.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nb-NO" sz="2000" dirty="0"/>
              <a:t>Unntak: FY2 og R2 gir 1,0 </a:t>
            </a:r>
            <a:r>
              <a:rPr lang="nb-NO" altLang="nb-NO" sz="2000"/>
              <a:t>poeng hver.</a:t>
            </a:r>
            <a:endParaRPr lang="nb-NO" altLang="nb-NO" sz="2000" dirty="0"/>
          </a:p>
          <a:p>
            <a:pPr eaLnBrk="1" hangingPunct="1">
              <a:spcBef>
                <a:spcPct val="0"/>
              </a:spcBef>
              <a:buNone/>
            </a:pPr>
            <a:endParaRPr lang="nb-NO" altLang="nb-NO" sz="28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solidFill>
                  <a:srgbClr val="FF0000"/>
                </a:solidFill>
                <a:latin typeface="+mj-lt"/>
              </a:rPr>
              <a:t>SPRÅKPOENG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sz="2000" dirty="0"/>
              <a:t>Spansk III, Tysk III, Fransk III kan tas gjennom nettskolen og gir 1 språkpoeng.</a:t>
            </a:r>
            <a:br>
              <a:rPr lang="nb-NO" altLang="nb-NO" sz="2400" dirty="0">
                <a:latin typeface="+mn-lt"/>
              </a:rPr>
            </a:br>
            <a:endParaRPr lang="nb-NO" altLang="nb-NO" sz="28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solidFill>
                  <a:srgbClr val="FF0000"/>
                </a:solidFill>
                <a:latin typeface="+mj-lt"/>
              </a:rPr>
              <a:t>XXX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dirty="0"/>
              <a:t>Realfags- og språkpoengene er begrenset til 4,0 poeng.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dirty="0">
                <a:latin typeface="Arial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9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457200" y="43383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altLang="nb-NO" b="1" dirty="0"/>
              <a:t>Fagvalgskjema</a:t>
            </a:r>
            <a:r>
              <a:rPr lang="nb-NO" altLang="nb-NO" dirty="0"/>
              <a:t> </a:t>
            </a:r>
          </a:p>
        </p:txBody>
      </p:sp>
      <p:pic>
        <p:nvPicPr>
          <p:cNvPr id="9" name="Plassholder for innhold 8" descr="Et bilde som inneholder bord&#10;&#10;Automatisk generert beskrivelse">
            <a:extLst>
              <a:ext uri="{FF2B5EF4-FFF2-40B4-BE49-F238E27FC236}">
                <a16:creationId xmlns:a16="http://schemas.microsoft.com/office/drawing/2014/main" id="{9B7C3D4C-7EE6-4F24-878A-B26AE00C0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89" y="749300"/>
            <a:ext cx="4985822" cy="6065838"/>
          </a:xfrm>
        </p:spPr>
      </p:pic>
    </p:spTree>
    <p:extLst>
      <p:ext uri="{BB962C8B-B14F-4D97-AF65-F5344CB8AC3E}">
        <p14:creationId xmlns:p14="http://schemas.microsoft.com/office/powerpoint/2010/main" val="93954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419BDAA-5992-43E6-9D88-7DEA0720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1" y="620689"/>
            <a:ext cx="6993844" cy="53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46F0658-D447-4E9F-B68D-867B144C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28612"/>
            <a:ext cx="75438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2404E70-C11A-4B61-8100-DD135B83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328612"/>
            <a:ext cx="74961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DEA169-77C1-4E58-9CA9-627AE531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BFAEC0-7868-4120-9FCF-2D9B87A8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Still gjerne spørsmål via chatten</a:t>
            </a:r>
            <a:br>
              <a:rPr lang="nb-NO" dirty="0"/>
            </a:br>
            <a:endParaRPr lang="nb-NO" dirty="0"/>
          </a:p>
          <a:p>
            <a:r>
              <a:rPr lang="nb-NO" dirty="0"/>
              <a:t>Hvis du har problemer med lyd: prøv Avslutt og gå inn på nytt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482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2B62936-2721-4294-A6FA-C3B63C5A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4624"/>
            <a:ext cx="74295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24CE65F-D0DD-4B4C-ACF4-330EBAB9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309562"/>
            <a:ext cx="75247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948DB94-E19D-40CC-985F-1427CFB9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19087"/>
            <a:ext cx="79629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0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/>
          </a:bodyPr>
          <a:lstStyle/>
          <a:p>
            <a:r>
              <a:rPr lang="nb-NO" dirty="0"/>
              <a:t>Må parallellegge fag (timeplan) -&gt; noen fagkombinasjoner utelukkes.</a:t>
            </a:r>
            <a:br>
              <a:rPr lang="nb-NO" dirty="0"/>
            </a:br>
            <a:endParaRPr lang="nb-NO" dirty="0"/>
          </a:p>
          <a:p>
            <a:r>
              <a:rPr lang="nb-NO" dirty="0"/>
              <a:t>Vi prøver å innfri ønskene til flest mulig, og vi  snakker med de som ev. må velge andre kombinasjoner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362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8E317F1-9BF6-4D17-976E-791769D7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Kort oppsummering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AF74DA5-6035-48F3-9F88-538A80AA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rgbClr val="FF0000"/>
                </a:solidFill>
              </a:rPr>
              <a:t>Omfang</a:t>
            </a:r>
            <a:r>
              <a:rPr lang="nb-NO" dirty="0"/>
              <a:t>: 30 skoletimer i snitt per år</a:t>
            </a:r>
          </a:p>
          <a:p>
            <a:pPr lvl="1"/>
            <a:r>
              <a:rPr lang="nb-NO" dirty="0"/>
              <a:t>Matematikk + (minst) 3 </a:t>
            </a:r>
            <a:r>
              <a:rPr lang="nb-NO" dirty="0" err="1"/>
              <a:t>programfag</a:t>
            </a:r>
            <a:r>
              <a:rPr lang="nb-NO" dirty="0"/>
              <a:t> i Vg2</a:t>
            </a:r>
          </a:p>
          <a:p>
            <a:pPr lvl="1"/>
            <a:r>
              <a:rPr lang="nb-NO" dirty="0"/>
              <a:t>3 </a:t>
            </a:r>
            <a:r>
              <a:rPr lang="nb-NO" dirty="0" err="1"/>
              <a:t>programfag</a:t>
            </a:r>
            <a:r>
              <a:rPr lang="nb-NO" dirty="0"/>
              <a:t> i Vg3</a:t>
            </a:r>
            <a:br>
              <a:rPr lang="nb-NO" dirty="0"/>
            </a:br>
            <a:endParaRPr lang="nb-NO" dirty="0"/>
          </a:p>
          <a:p>
            <a:pPr marL="514350" indent="-457200"/>
            <a:r>
              <a:rPr lang="nb-NO" dirty="0">
                <a:solidFill>
                  <a:srgbClr val="FF0000"/>
                </a:solidFill>
              </a:rPr>
              <a:t>Fordypning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- </a:t>
            </a:r>
            <a:r>
              <a:rPr lang="nb-NO" sz="2800" dirty="0"/>
              <a:t>minst</a:t>
            </a:r>
            <a:r>
              <a:rPr lang="nb-NO" dirty="0"/>
              <a:t> 2 </a:t>
            </a:r>
            <a:r>
              <a:rPr lang="nb-NO" dirty="0" err="1"/>
              <a:t>programfag</a:t>
            </a:r>
            <a:r>
              <a:rPr lang="nb-NO" dirty="0"/>
              <a:t> må videreføres fra Vg2 til Vg3</a:t>
            </a:r>
            <a:br>
              <a:rPr lang="nb-NO" dirty="0"/>
            </a:b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Frister</a:t>
            </a:r>
          </a:p>
          <a:p>
            <a:pPr lvl="1"/>
            <a:r>
              <a:rPr lang="nb-NO" dirty="0"/>
              <a:t>18.februar:  fagvalgskjema</a:t>
            </a:r>
          </a:p>
          <a:p>
            <a:pPr lvl="1"/>
            <a:r>
              <a:rPr lang="nb-NO" dirty="0"/>
              <a:t>1.mars: Vigo</a:t>
            </a:r>
          </a:p>
          <a:p>
            <a:pPr lvl="1"/>
            <a:r>
              <a:rPr lang="nb-NO" dirty="0"/>
              <a:t>15.mars: Nettskolen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746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nb-NO" altLang="nb-NO" b="1" dirty="0"/>
              <a:t>Tema</a:t>
            </a:r>
          </a:p>
        </p:txBody>
      </p:sp>
      <p:graphicFrame>
        <p:nvGraphicFramePr>
          <p:cNvPr id="3077" name="Plassholder for innhold 2">
            <a:extLst>
              <a:ext uri="{FF2B5EF4-FFF2-40B4-BE49-F238E27FC236}">
                <a16:creationId xmlns:a16="http://schemas.microsoft.com/office/drawing/2014/main" id="{B5A23735-0546-49B7-96CF-74555CCC0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8005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44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1" dirty="0"/>
              <a:t>Innsøking VG2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nb-NO" dirty="0"/>
              <a:t>Har skoleplass i 3 år men </a:t>
            </a:r>
            <a:r>
              <a:rPr lang="nb-NO" altLang="nb-NO" u="sng" dirty="0"/>
              <a:t>må</a:t>
            </a:r>
            <a:r>
              <a:rPr lang="nb-NO" altLang="nb-NO" dirty="0"/>
              <a:t> velge programområde i Vigo:</a:t>
            </a:r>
            <a:br>
              <a:rPr lang="nb-NO" altLang="nb-NO" dirty="0"/>
            </a:br>
            <a:endParaRPr lang="nb-NO" altLang="nb-NO" dirty="0"/>
          </a:p>
          <a:p>
            <a:pPr marL="0" indent="0">
              <a:buNone/>
            </a:pPr>
            <a:r>
              <a:rPr lang="nb-NO" altLang="nb-NO" sz="2800" dirty="0"/>
              <a:t>	Logg inn i VIGO – kryss av for programområde: </a:t>
            </a:r>
          </a:p>
          <a:p>
            <a:pPr lvl="2"/>
            <a:r>
              <a:rPr lang="nb-NO" altLang="nb-NO" dirty="0"/>
              <a:t>realfag </a:t>
            </a:r>
            <a:r>
              <a:rPr lang="nb-NO" altLang="nb-NO" u="sng" dirty="0"/>
              <a:t>eller </a:t>
            </a:r>
          </a:p>
          <a:p>
            <a:pPr lvl="2"/>
            <a:r>
              <a:rPr lang="nb-NO" altLang="nb-NO" dirty="0"/>
              <a:t>språk, samfunnsfag, økonomi</a:t>
            </a:r>
            <a:endParaRPr lang="nb-NO" altLang="nb-NO" sz="2800" dirty="0"/>
          </a:p>
          <a:p>
            <a:pPr marL="114300" indent="0">
              <a:buNone/>
            </a:pPr>
            <a:endParaRPr lang="nb-NO" altLang="nb-NO" sz="4000" dirty="0"/>
          </a:p>
          <a:p>
            <a:pPr marL="114300" indent="0">
              <a:buNone/>
            </a:pPr>
            <a:r>
              <a:rPr lang="nb-NO" altLang="nb-NO" sz="4000" dirty="0">
                <a:solidFill>
                  <a:srgbClr val="FF0000"/>
                </a:solidFill>
              </a:rPr>
              <a:t>Frist 1.mars</a:t>
            </a:r>
          </a:p>
          <a:p>
            <a:pPr marL="0" indent="0" eaLnBrk="1" hangingPunct="1">
              <a:buNone/>
            </a:pPr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154317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8FEF12-E867-42D4-9F37-FB0EDC77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AAE740-259B-48DA-BA70-E86F9C2B0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601"/>
            <a:ext cx="5102206" cy="4224689"/>
          </a:xfrm>
          <a:prstGeom prst="rect">
            <a:avLst/>
          </a:prstGeom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ECAE17AC-D20D-4792-B21A-C72A03F9F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98" y="1809882"/>
            <a:ext cx="4620802" cy="5048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350E56BB-5BE7-4499-AB41-E02E25240C11}"/>
                  </a:ext>
                </a:extLst>
              </p14:cNvPr>
              <p14:cNvContentPartPr/>
              <p14:nvPr/>
            </p14:nvContentPartPr>
            <p14:xfrm>
              <a:off x="4886226" y="3037548"/>
              <a:ext cx="2762280" cy="7992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350E56BB-5BE7-4499-AB41-E02E25240C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2226" y="2929548"/>
                <a:ext cx="2869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8B77BB92-6C73-470D-AA8E-A75C8896FD9F}"/>
                  </a:ext>
                </a:extLst>
              </p14:cNvPr>
              <p14:cNvContentPartPr/>
              <p14:nvPr/>
            </p14:nvContentPartPr>
            <p14:xfrm>
              <a:off x="4906026" y="3391068"/>
              <a:ext cx="2388600" cy="6084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8B77BB92-6C73-470D-AA8E-A75C8896FD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2026" y="3283428"/>
                <a:ext cx="24962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0009C247-31D9-4F54-B584-901A8E8E9740}"/>
                  </a:ext>
                </a:extLst>
              </p14:cNvPr>
              <p14:cNvContentPartPr/>
              <p14:nvPr/>
            </p14:nvContentPartPr>
            <p14:xfrm>
              <a:off x="4906026" y="4158588"/>
              <a:ext cx="1566360" cy="4104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0009C247-31D9-4F54-B584-901A8E8E97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2026" y="4050588"/>
                <a:ext cx="16740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671086F6-89F8-4444-BD90-3E3F85A868A8}"/>
                  </a:ext>
                </a:extLst>
              </p14:cNvPr>
              <p14:cNvContentPartPr/>
              <p14:nvPr/>
            </p14:nvContentPartPr>
            <p14:xfrm>
              <a:off x="4886226" y="4483308"/>
              <a:ext cx="1237680" cy="3024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671086F6-89F8-4444-BD90-3E3F85A868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2226" y="4375308"/>
                <a:ext cx="1345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CA6C964A-253D-4E0B-88D6-DCD939E8367E}"/>
                  </a:ext>
                </a:extLst>
              </p14:cNvPr>
              <p14:cNvContentPartPr/>
              <p14:nvPr/>
            </p14:nvContentPartPr>
            <p14:xfrm>
              <a:off x="4906026" y="4747548"/>
              <a:ext cx="2447280" cy="4068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CA6C964A-253D-4E0B-88D6-DCD939E836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2026" y="4639908"/>
                <a:ext cx="2554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EC4C1DBE-103F-4124-89EE-9AA50000B1E6}"/>
                  </a:ext>
                </a:extLst>
              </p14:cNvPr>
              <p14:cNvContentPartPr/>
              <p14:nvPr/>
            </p14:nvContentPartPr>
            <p14:xfrm>
              <a:off x="4876506" y="5830428"/>
              <a:ext cx="1680480" cy="6048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EC4C1DBE-103F-4124-89EE-9AA50000B1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2866" y="5722428"/>
                <a:ext cx="1788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828C7250-D09C-43AF-98AB-981F2458E837}"/>
                  </a:ext>
                </a:extLst>
              </p14:cNvPr>
              <p14:cNvContentPartPr/>
              <p14:nvPr/>
            </p14:nvContentPartPr>
            <p14:xfrm>
              <a:off x="2057969" y="2868708"/>
              <a:ext cx="1757520" cy="30816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828C7250-D09C-43AF-98AB-981F2458E8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9329" y="2859708"/>
                <a:ext cx="1775160" cy="3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72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9"/>
          </a:xfrm>
        </p:spPr>
        <p:txBody>
          <a:bodyPr/>
          <a:lstStyle/>
          <a:p>
            <a:pPr eaLnBrk="1" hangingPunct="1"/>
            <a:r>
              <a:rPr lang="nb-NO" altLang="nb-NO" dirty="0"/>
              <a:t>Valg av programfag</a:t>
            </a:r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endParaRPr lang="nb-NO" altLang="nb-NO" sz="2800" dirty="0"/>
          </a:p>
          <a:p>
            <a:pPr marL="0" indent="0" eaLnBrk="1" hangingPunct="1">
              <a:buFont typeface="Arial" charset="0"/>
              <a:buNone/>
            </a:pPr>
            <a:r>
              <a:rPr lang="nb-NO" altLang="nb-NO" sz="2800" dirty="0"/>
              <a:t>Husk: registrere i VIGO innen 1.mars. </a:t>
            </a:r>
          </a:p>
          <a:p>
            <a:pPr marL="0" indent="0" eaLnBrk="1" hangingPunct="1">
              <a:buFont typeface="Arial" charset="0"/>
              <a:buNone/>
            </a:pPr>
            <a:endParaRPr lang="nb-NO" altLang="nb-NO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1C03EC1F-ED58-43F7-8B28-087D14BFF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61089"/>
              </p:ext>
            </p:extLst>
          </p:nvPr>
        </p:nvGraphicFramePr>
        <p:xfrm>
          <a:off x="1475656" y="1430613"/>
          <a:ext cx="6000855" cy="387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713043864"/>
                    </a:ext>
                  </a:extLst>
                </a:gridCol>
                <a:gridCol w="5208767">
                  <a:extLst>
                    <a:ext uri="{9D8B030D-6E8A-4147-A177-3AD203B41FA5}">
                      <a16:colId xmlns:a16="http://schemas.microsoft.com/office/drawing/2014/main" val="4039420148"/>
                    </a:ext>
                  </a:extLst>
                </a:gridCol>
              </a:tblGrid>
              <a:tr h="281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Uke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Hva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extLst>
                  <a:ext uri="{0D108BD9-81ED-4DB2-BD59-A6C34878D82A}">
                    <a16:rowId xmlns:a16="http://schemas.microsoft.com/office/drawing/2014/main" val="3786268133"/>
                  </a:ext>
                </a:extLst>
              </a:tr>
              <a:tr h="101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og 1</a:t>
                      </a:r>
                    </a:p>
                  </a:txBody>
                  <a:tcPr marL="66587" marR="66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</a:rPr>
                        <a:t>Klassevis info om regler for fagvalg, hvilke fag vi har på Strinda, om tilleggspoeng og spesielle opptakskrav.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Eksempel på fagvalgskjema med mulige kombinasjoner/valg.</a:t>
                      </a:r>
                    </a:p>
                  </a:txBody>
                  <a:tcPr marL="66587" marR="66587" marT="0" marB="0"/>
                </a:tc>
                <a:extLst>
                  <a:ext uri="{0D108BD9-81ED-4DB2-BD59-A6C34878D82A}">
                    <a16:rowId xmlns:a16="http://schemas.microsoft.com/office/drawing/2014/main" val="3969213631"/>
                  </a:ext>
                </a:extLst>
              </a:tr>
              <a:tr h="41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</a:rPr>
                        <a:t>4-5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Tilbud om fagsamtaler foresatte vg1.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extLst>
                  <a:ext uri="{0D108BD9-81ED-4DB2-BD59-A6C34878D82A}">
                    <a16:rowId xmlns:a16="http://schemas.microsoft.com/office/drawing/2014/main" val="913482812"/>
                  </a:ext>
                </a:extLst>
              </a:tr>
              <a:tr h="24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</a:rPr>
                        <a:t>4-5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Faglærere orienterer om innholdet i de ulike programfagene, klassevis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extLst>
                  <a:ext uri="{0D108BD9-81ED-4DB2-BD59-A6C34878D82A}">
                    <a16:rowId xmlns:a16="http://schemas.microsoft.com/office/drawing/2014/main" val="2239487418"/>
                  </a:ext>
                </a:extLst>
              </a:tr>
              <a:tr h="50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</a:rPr>
                        <a:t>6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Skjema for valg delt ut.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Faglærere svarer på spørsmål, 4.t onsdag 9.februar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extLst>
                  <a:ext uri="{0D108BD9-81ED-4DB2-BD59-A6C34878D82A}">
                    <a16:rowId xmlns:a16="http://schemas.microsoft.com/office/drawing/2014/main" val="597848244"/>
                  </a:ext>
                </a:extLst>
              </a:tr>
              <a:tr h="24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587" marR="66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Frist innlevering fagvalgskjema fredag </a:t>
                      </a:r>
                      <a:r>
                        <a:rPr lang="nb-NO" sz="1400" b="1" dirty="0">
                          <a:effectLst/>
                        </a:rPr>
                        <a:t>18.februar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extLst>
                  <a:ext uri="{0D108BD9-81ED-4DB2-BD59-A6C34878D82A}">
                    <a16:rowId xmlns:a16="http://schemas.microsoft.com/office/drawing/2014/main" val="3346076917"/>
                  </a:ext>
                </a:extLst>
              </a:tr>
              <a:tr h="486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</a:t>
                      </a:r>
                    </a:p>
                  </a:txBody>
                  <a:tcPr marL="66587" marR="66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</a:rPr>
                        <a:t>Omvalg, veiledning, …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7" marR="66587" marT="0" marB="0"/>
                </a:tc>
                <a:extLst>
                  <a:ext uri="{0D108BD9-81ED-4DB2-BD59-A6C34878D82A}">
                    <a16:rowId xmlns:a16="http://schemas.microsoft.com/office/drawing/2014/main" val="292706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87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526213"/>
            <a:ext cx="860425" cy="3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 smtClean="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7975" y="836613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00063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13164"/>
              </p:ext>
            </p:extLst>
          </p:nvPr>
        </p:nvGraphicFramePr>
        <p:xfrm>
          <a:off x="-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 *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395536" y="1019357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  <a:latin typeface="Myriad Pro" pitchFamily="34" charset="0"/>
              </a:rPr>
              <a:t>Norsk </a:t>
            </a:r>
          </a:p>
          <a:p>
            <a:r>
              <a:rPr lang="nb-NO" dirty="0">
                <a:latin typeface="Myriad Pro" pitchFamily="34" charset="0"/>
              </a:rPr>
              <a:t>Engelsk *</a:t>
            </a:r>
          </a:p>
          <a:p>
            <a:r>
              <a:rPr lang="nb-NO" dirty="0">
                <a:latin typeface="Myriad Pro" pitchFamily="34" charset="0"/>
              </a:rPr>
              <a:t>Naturfag *</a:t>
            </a:r>
          </a:p>
          <a:p>
            <a:r>
              <a:rPr lang="nb-NO" dirty="0">
                <a:latin typeface="Myriad Pro" pitchFamily="34" charset="0"/>
              </a:rPr>
              <a:t>Samfunnskunnskap *</a:t>
            </a:r>
          </a:p>
          <a:p>
            <a:r>
              <a:rPr lang="nb-NO" dirty="0">
                <a:latin typeface="Myriad Pro" pitchFamily="34" charset="0"/>
              </a:rPr>
              <a:t>Geografi *</a:t>
            </a:r>
          </a:p>
          <a:p>
            <a:r>
              <a:rPr lang="nb-NO" dirty="0">
                <a:latin typeface="Myriad Pro" pitchFamily="34" charset="0"/>
              </a:rPr>
              <a:t>Matematikk (1T,1P) *</a:t>
            </a:r>
          </a:p>
          <a:p>
            <a:r>
              <a:rPr lang="nb-NO" dirty="0">
                <a:solidFill>
                  <a:srgbClr val="002060"/>
                </a:solidFill>
                <a:latin typeface="Myriad Pro" pitchFamily="34" charset="0"/>
              </a:rPr>
              <a:t>Fremmedspråk (tysk/fransk/spansk)</a:t>
            </a:r>
          </a:p>
          <a:p>
            <a:r>
              <a:rPr lang="nb-NO" dirty="0">
                <a:solidFill>
                  <a:srgbClr val="002060"/>
                </a:solidFill>
                <a:latin typeface="Myriad Pro" pitchFamily="34" charset="0"/>
              </a:rPr>
              <a:t>Kroppsøving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347864" y="1019357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  <a:latin typeface="Myriad Pro" pitchFamily="34" charset="0"/>
              </a:rPr>
              <a:t>Norsk</a:t>
            </a:r>
          </a:p>
          <a:p>
            <a:r>
              <a:rPr lang="nb-NO" dirty="0">
                <a:solidFill>
                  <a:srgbClr val="002060"/>
                </a:solidFill>
                <a:latin typeface="Myriad Pro" pitchFamily="34" charset="0"/>
              </a:rPr>
              <a:t>Historie</a:t>
            </a:r>
          </a:p>
          <a:p>
            <a:r>
              <a:rPr lang="nb-NO" dirty="0">
                <a:solidFill>
                  <a:srgbClr val="002060"/>
                </a:solidFill>
                <a:latin typeface="Myriad Pro" pitchFamily="34" charset="0"/>
              </a:rPr>
              <a:t>Kroppsøving</a:t>
            </a:r>
          </a:p>
          <a:p>
            <a:r>
              <a:rPr lang="nb-NO" dirty="0">
                <a:latin typeface="Myriad Pro" pitchFamily="34" charset="0"/>
              </a:rPr>
              <a:t>Fremmedspråk * </a:t>
            </a:r>
            <a:r>
              <a:rPr lang="nb-NO" sz="1400" dirty="0">
                <a:latin typeface="Myriad Pro" pitchFamily="34" charset="0"/>
              </a:rPr>
              <a:t>(tysk/fransk/spansk)</a:t>
            </a:r>
          </a:p>
          <a:p>
            <a:r>
              <a:rPr lang="nb-NO" dirty="0">
                <a:latin typeface="Myriad Pro" pitchFamily="34" charset="0"/>
              </a:rPr>
              <a:t>Matematikk (2P, R1, S1) *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473977" y="101935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*</a:t>
            </a:r>
          </a:p>
          <a:p>
            <a:r>
              <a:rPr lang="nb-NO" dirty="0">
                <a:latin typeface="Myriad Pro" pitchFamily="34" charset="0"/>
              </a:rPr>
              <a:t>Historie *</a:t>
            </a:r>
          </a:p>
          <a:p>
            <a:r>
              <a:rPr lang="nb-NO" dirty="0">
                <a:latin typeface="Myriad Pro" pitchFamily="34" charset="0"/>
              </a:rPr>
              <a:t>Religion *</a:t>
            </a:r>
          </a:p>
          <a:p>
            <a:r>
              <a:rPr lang="nb-NO" dirty="0">
                <a:latin typeface="Myriad Pro" pitchFamily="34" charset="0"/>
              </a:rPr>
              <a:t>Kroppsøving *</a:t>
            </a:r>
          </a:p>
        </p:txBody>
      </p:sp>
    </p:spTree>
    <p:extLst>
      <p:ext uri="{BB962C8B-B14F-4D97-AF65-F5344CB8AC3E}">
        <p14:creationId xmlns:p14="http://schemas.microsoft.com/office/powerpoint/2010/main" val="8385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REGLER FOR VALG AV FAG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Alle må velge matematikk: 2P, S1 eller R1</a:t>
            </a:r>
            <a:br>
              <a:rPr lang="nb-NO" sz="2800" dirty="0"/>
            </a:br>
            <a:endParaRPr lang="nb-NO" sz="2800" dirty="0"/>
          </a:p>
          <a:p>
            <a:r>
              <a:rPr lang="nb-NO" sz="2800" dirty="0"/>
              <a:t>Alle må velge 3 programfag i  tillegg</a:t>
            </a:r>
            <a:br>
              <a:rPr lang="nb-NO" sz="2800" dirty="0"/>
            </a:br>
            <a:r>
              <a:rPr lang="nb-NO" sz="2800" dirty="0"/>
              <a:t>Minst </a:t>
            </a:r>
            <a:r>
              <a:rPr lang="nb-NO" sz="2800" dirty="0">
                <a:solidFill>
                  <a:srgbClr val="FF0000"/>
                </a:solidFill>
              </a:rPr>
              <a:t>to</a:t>
            </a:r>
            <a:r>
              <a:rPr lang="nb-NO" sz="2800" dirty="0"/>
              <a:t> av fagene må være fra valgt programområde (realfag eller språk, samfunnsfag, økonomi)</a:t>
            </a:r>
          </a:p>
          <a:p>
            <a:pPr marL="0" indent="0">
              <a:buNone/>
            </a:pPr>
            <a:endParaRPr lang="nb-NO" sz="2800" dirty="0"/>
          </a:p>
          <a:p>
            <a:r>
              <a:rPr lang="nb-NO" sz="2800" dirty="0"/>
              <a:t>Krav til fordypning: minst to programfag fra valgt programområde må videreføres fra Vg2 til vg3</a:t>
            </a:r>
          </a:p>
        </p:txBody>
      </p:sp>
    </p:spTree>
    <p:extLst>
      <p:ext uri="{BB962C8B-B14F-4D97-AF65-F5344CB8AC3E}">
        <p14:creationId xmlns:p14="http://schemas.microsoft.com/office/powerpoint/2010/main" val="371733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A9F0859C-8C57-4CD5-BD5F-794B3B16B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85" y="261495"/>
            <a:ext cx="6125430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735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F535DF85A44478CF3191A6FAE4170" ma:contentTypeVersion="9" ma:contentTypeDescription="Opprett et nytt dokument." ma:contentTypeScope="" ma:versionID="98eed2cdfe10383e334e4c5a10379bab">
  <xsd:schema xmlns:xsd="http://www.w3.org/2001/XMLSchema" xmlns:xs="http://www.w3.org/2001/XMLSchema" xmlns:p="http://schemas.microsoft.com/office/2006/metadata/properties" xmlns:ns3="92bae99c-7ebb-47c5-9d2c-bc2d97ff8d19" targetNamespace="http://schemas.microsoft.com/office/2006/metadata/properties" ma:root="true" ma:fieldsID="c6495d6e0f94be68369a041c4ddae013" ns3:_="">
    <xsd:import namespace="92bae99c-7ebb-47c5-9d2c-bc2d97ff8d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ae99c-7ebb-47c5-9d2c-bc2d97ff8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DF75A-BD43-416B-ABD2-76D2BFD04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47F27A-F5C6-472F-900A-07F070EBCF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2bae99c-7ebb-47c5-9d2c-bc2d97ff8d1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103223-BE31-4BE8-AA1D-A90E19724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bae99c-7ebb-47c5-9d2c-bc2d97ff8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1074</Words>
  <Application>Microsoft Office PowerPoint</Application>
  <PresentationFormat>Skjermfremvisning (4:3)</PresentationFormat>
  <Paragraphs>195</Paragraphs>
  <Slides>24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Myriad Pro</vt:lpstr>
      <vt:lpstr>Verdana</vt:lpstr>
      <vt:lpstr>Kontortema</vt:lpstr>
      <vt:lpstr>Velkommen til informasjonsmøte om fagvalg</vt:lpstr>
      <vt:lpstr>PowerPoint-presentasjon</vt:lpstr>
      <vt:lpstr>Tema</vt:lpstr>
      <vt:lpstr>Innsøking VG2</vt:lpstr>
      <vt:lpstr>PowerPoint-presentasjon</vt:lpstr>
      <vt:lpstr>Valg av programfag</vt:lpstr>
      <vt:lpstr>PowerPoint-presentasjon</vt:lpstr>
      <vt:lpstr>REGLER FOR VALG AV FAG</vt:lpstr>
      <vt:lpstr>PowerPoint-presentasjon</vt:lpstr>
      <vt:lpstr>Fag fra andre utdanningsprogram</vt:lpstr>
      <vt:lpstr>Trøndelag Nettskole https://web.trondelagfylke.no/trondelag-nettskole/</vt:lpstr>
      <vt:lpstr>Utveksling?</vt:lpstr>
      <vt:lpstr>Valg av matematikkfag</vt:lpstr>
      <vt:lpstr>PowerPoint-presentasjon</vt:lpstr>
      <vt:lpstr>PowerPoint-presentasjon</vt:lpstr>
      <vt:lpstr>Fagvalgskjema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Kort 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Vg1 stud.spes 12.1.2021</dc:title>
  <dc:creator>Marit Aaram</dc:creator>
  <cp:lastModifiedBy>Maia Revdal</cp:lastModifiedBy>
  <cp:revision>15</cp:revision>
  <cp:lastPrinted>2021-01-22T11:00:23Z</cp:lastPrinted>
  <dcterms:created xsi:type="dcterms:W3CDTF">2020-12-17T13:00:42Z</dcterms:created>
  <dcterms:modified xsi:type="dcterms:W3CDTF">2022-02-16T07:29:39Z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0x0101003A0F535DF85A44478CF3191A6FAE4170</vt:lpwstr>
  </property>
</Properties>
</file>