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15"/>
  </p:notesMasterIdLst>
  <p:handoutMasterIdLst>
    <p:handoutMasterId r:id="rId16"/>
  </p:handoutMasterIdLst>
  <p:sldIdLst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orfatte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A6EDD2"/>
    <a:srgbClr val="C1CCF6"/>
    <a:srgbClr val="D5BAEB"/>
    <a:srgbClr val="8E9DEF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B7FEE-DC8A-4903-9800-FFAD35B76478}" v="34" dt="2021-09-13T10:20:19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357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1590D4-8AB5-48CB-954E-D3449C520138}" type="datetime1">
              <a:rPr lang="nb-NO" smtClean="0"/>
              <a:t>03.01.2024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073BA-77AA-4263-98B1-46729181BE41}" type="datetime1">
              <a:rPr lang="nb-NO" smtClean="0"/>
              <a:pPr/>
              <a:t>03.01.2024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06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AE139C-0CF0-4CBD-95BE-04F188D44370}" type="datetime1">
              <a:rPr lang="nb-NO" noProof="0" smtClean="0"/>
              <a:t>03.01.2024</a:t>
            </a:fld>
            <a:endParaRPr lang="nb-NO" noProof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5C791C-4722-4C91-ADCD-1EC4989C87B0}" type="datetime1">
              <a:rPr lang="nb-NO" noProof="0" smtClean="0"/>
              <a:t>03.01.2024</a:t>
            </a:fld>
            <a:endParaRPr lang="nb-NO" noProof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F2C043D-F168-4750-A35F-CCEEFD32833D}" type="datetime1">
              <a:rPr lang="nb-NO" noProof="0" smtClean="0"/>
              <a:t>03.01.2024</a:t>
            </a:fld>
            <a:endParaRPr lang="nb-NO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93040" y="2476105"/>
            <a:ext cx="1772685" cy="1371600"/>
          </a:xfrm>
          <a:prstGeom prst="ellipse">
            <a:avLst/>
          </a:prstGeom>
          <a:solidFill>
            <a:srgbClr val="A6EDD2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600" b="1" dirty="0">
                <a:solidFill>
                  <a:schemeClr val="tx1"/>
                </a:solidFill>
              </a:rPr>
              <a:t>Visjon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 utdanner framtidens landslagsutøvere</a:t>
            </a:r>
          </a:p>
        </p:txBody>
      </p: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1F835875-0EC2-4394-86C3-A0F382DE9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4543560" y="2574758"/>
            <a:ext cx="909084" cy="1022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96F8010A-DC42-48BB-AFCE-8092CFADB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7"/>
          </p:cNvCxnSpPr>
          <p:nvPr/>
        </p:nvCxnSpPr>
        <p:spPr>
          <a:xfrm flipV="1">
            <a:off x="6706121" y="2125517"/>
            <a:ext cx="424022" cy="5514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3F88F21A-67AF-4A6B-9277-69F1B5CD2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6"/>
            <a:endCxn id="156" idx="2"/>
          </p:cNvCxnSpPr>
          <p:nvPr/>
        </p:nvCxnSpPr>
        <p:spPr>
          <a:xfrm>
            <a:off x="6965725" y="3161905"/>
            <a:ext cx="1352111" cy="2868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AB7EADA4-55FB-4A87-82CD-99517AEAA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2"/>
            <a:endCxn id="147" idx="6"/>
          </p:cNvCxnSpPr>
          <p:nvPr/>
        </p:nvCxnSpPr>
        <p:spPr>
          <a:xfrm flipH="1">
            <a:off x="2762317" y="3161905"/>
            <a:ext cx="2430723" cy="7901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C0982070-E86C-40D4-8C78-5BC012FD2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44" idx="0"/>
          </p:cNvCxnSpPr>
          <p:nvPr/>
        </p:nvCxnSpPr>
        <p:spPr>
          <a:xfrm>
            <a:off x="6138186" y="3847705"/>
            <a:ext cx="0" cy="1339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2EDF9835-6CB9-447A-86CD-CADE85BB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601685" y="3542392"/>
            <a:ext cx="432386" cy="96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>
            <a:extLst>
              <a:ext uri="{FF2B5EF4-FFF2-40B4-BE49-F238E27FC236}">
                <a16:creationId xmlns:a16="http://schemas.microsoft.com/office/drawing/2014/main" id="{DD14BF04-51BD-4646-AD6E-2797F7783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0" idx="0"/>
          </p:cNvCxnSpPr>
          <p:nvPr/>
        </p:nvCxnSpPr>
        <p:spPr>
          <a:xfrm>
            <a:off x="3643440" y="1473573"/>
            <a:ext cx="371095" cy="2060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tt linje 117">
            <a:extLst>
              <a:ext uri="{FF2B5EF4-FFF2-40B4-BE49-F238E27FC236}">
                <a16:creationId xmlns:a16="http://schemas.microsoft.com/office/drawing/2014/main" id="{F7C310AA-41F4-421C-B220-1E4182E98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4" idx="2"/>
            <a:endCxn id="44" idx="0"/>
          </p:cNvCxnSpPr>
          <p:nvPr/>
        </p:nvCxnSpPr>
        <p:spPr>
          <a:xfrm flipH="1">
            <a:off x="1069352" y="4497399"/>
            <a:ext cx="4521321" cy="7996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>
            <a:extLst>
              <a:ext uri="{FF2B5EF4-FFF2-40B4-BE49-F238E27FC236}">
                <a16:creationId xmlns:a16="http://schemas.microsoft.com/office/drawing/2014/main" id="{3C2A03DD-4671-48ED-AE00-BB6932F8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5" idx="0"/>
          </p:cNvCxnSpPr>
          <p:nvPr/>
        </p:nvCxnSpPr>
        <p:spPr>
          <a:xfrm flipH="1">
            <a:off x="3434858" y="4760220"/>
            <a:ext cx="2235534" cy="5367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lips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5590673" y="3981640"/>
            <a:ext cx="1095025" cy="10315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600" b="1" dirty="0">
                <a:solidFill>
                  <a:schemeClr val="tx1"/>
                </a:solidFill>
              </a:rPr>
              <a:t>Strategi</a:t>
            </a: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2639530" y="1473573"/>
            <a:ext cx="2007820" cy="16646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schemeClr val="tx1"/>
                </a:solidFill>
              </a:rPr>
              <a:t>Målsetting</a:t>
            </a:r>
          </a:p>
          <a:p>
            <a:pPr algn="ctr">
              <a:defRPr/>
            </a:pPr>
            <a:r>
              <a:rPr 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Hovedleverandør til NSFs nasjonale lag</a:t>
            </a:r>
          </a:p>
          <a:p>
            <a:pPr algn="ctr">
              <a:defRPr/>
            </a:pPr>
            <a:r>
              <a:rPr 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Studieforberedte elever med optimal</a:t>
            </a:r>
          </a:p>
          <a:p>
            <a:pPr algn="ctr">
              <a:defRPr/>
            </a:pPr>
            <a:r>
              <a:rPr 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gjennomføring av videregående opplæring</a:t>
            </a:r>
            <a:endParaRPr lang="en-US" sz="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6690359" y="922423"/>
            <a:ext cx="1884145" cy="172086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schemeClr val="tx1"/>
                </a:solidFill>
              </a:rPr>
              <a:t>Virksomhetside</a:t>
            </a:r>
          </a:p>
          <a:p>
            <a:pPr>
              <a:defRPr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OAe skal være best på kombinasjonen </a:t>
            </a:r>
          </a:p>
          <a:p>
            <a:pPr>
              <a:defRPr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Utdanning og toppidrett alpint</a:t>
            </a: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989633" y="3161905"/>
            <a:ext cx="1772684" cy="1580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Verdigrunnlag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Ambisiøs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Respektfull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Modig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Ærlig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AC51068E-056A-4598-BFE0-23BB66E7B4E5}"/>
              </a:ext>
            </a:extLst>
          </p:cNvPr>
          <p:cNvSpPr/>
          <p:nvPr/>
        </p:nvSpPr>
        <p:spPr>
          <a:xfrm>
            <a:off x="10034071" y="3258152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>
              <a:buFontTx/>
              <a:buNone/>
              <a:defRPr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 skaper vinnerkultur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7A8533A-15BF-4A9F-8D87-B01EC08E2EFD}"/>
              </a:ext>
            </a:extLst>
          </p:cNvPr>
          <p:cNvSpPr/>
          <p:nvPr/>
        </p:nvSpPr>
        <p:spPr>
          <a:xfrm>
            <a:off x="207259" y="5297016"/>
            <a:ext cx="1724186" cy="14615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Rekruttere</a:t>
            </a:r>
            <a:endParaRPr lang="nb-NO" sz="9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Utøvere til OAe skal rekrutteres lokalt, regionalt og nasjonalt gjennom definerte uttakskriterier.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6174E31C-2FDA-4612-94EC-133FB9810200}"/>
              </a:ext>
            </a:extLst>
          </p:cNvPr>
          <p:cNvSpPr/>
          <p:nvPr/>
        </p:nvSpPr>
        <p:spPr>
          <a:xfrm>
            <a:off x="2548516" y="5297016"/>
            <a:ext cx="1772684" cy="14615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Trene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OAe skal ha et sett av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800" i="1" dirty="0">
                <a:solidFill>
                  <a:schemeClr val="tx1"/>
                </a:solidFill>
                <a:latin typeface="Verdana" panose="020B0604030504040204" pitchFamily="34" charset="0"/>
              </a:rPr>
              <a:t>verktøy </a:t>
            </a: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som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understøtter og dokumenterer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utøvernes utvikling.</a:t>
            </a:r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19CC2590-B072-4451-AE0F-81A512834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9" idx="3"/>
            <a:endCxn id="156" idx="7"/>
          </p:cNvCxnSpPr>
          <p:nvPr/>
        </p:nvCxnSpPr>
        <p:spPr>
          <a:xfrm flipH="1">
            <a:off x="9463028" y="2727712"/>
            <a:ext cx="365791" cy="2612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5A66AE38-43FB-4F35-8EDA-C8614A6EE034}"/>
              </a:ext>
            </a:extLst>
          </p:cNvPr>
          <p:cNvSpPr/>
          <p:nvPr/>
        </p:nvSpPr>
        <p:spPr>
          <a:xfrm>
            <a:off x="9694908" y="1947223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>
              <a:buFontTx/>
              <a:buNone/>
              <a:defRPr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nb-NO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tterstrebe beste praksis i alt vi gjør</a:t>
            </a: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8317836" y="2798481"/>
            <a:ext cx="1341676" cy="130058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schemeClr val="tx1"/>
                </a:solidFill>
              </a:rPr>
              <a:t>Merkevare/ profil</a:t>
            </a:r>
          </a:p>
        </p:txBody>
      </p:sp>
      <p:sp>
        <p:nvSpPr>
          <p:cNvPr id="47" name="Tittel 3" descr="dekorativt element">
            <a:extLst>
              <a:ext uri="{FF2B5EF4-FFF2-40B4-BE49-F238E27FC236}">
                <a16:creationId xmlns:a16="http://schemas.microsoft.com/office/drawing/2014/main" id="{6DDAD05A-1DDB-4494-A3C5-0651CACC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7" y="308698"/>
            <a:ext cx="5528167" cy="853352"/>
          </a:xfrm>
        </p:spPr>
        <p:txBody>
          <a:bodyPr lIns="91440" rtlCol="0">
            <a:noAutofit/>
          </a:bodyPr>
          <a:lstStyle/>
          <a:p>
            <a:pPr rtl="0"/>
            <a:r>
              <a:rPr lang="nb-NO" dirty="0">
                <a:latin typeface="+mn-lt"/>
              </a:rPr>
              <a:t>Oppdal Alpin elite (OAe) </a:t>
            </a:r>
          </a:p>
        </p:txBody>
      </p:sp>
      <p:sp>
        <p:nvSpPr>
          <p:cNvPr id="49" name="Plassholder for tekst 4">
            <a:extLst>
              <a:ext uri="{FF2B5EF4-FFF2-40B4-BE49-F238E27FC236}">
                <a16:creationId xmlns:a16="http://schemas.microsoft.com/office/drawing/2014/main" id="{460D35DA-3F5B-45B9-8C76-F5C641D67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lIns="91440" rtlCol="0">
            <a:normAutofit lnSpcReduction="10000"/>
          </a:bodyPr>
          <a:lstStyle/>
          <a:p>
            <a:pPr rtl="0"/>
            <a:r>
              <a:rPr lang="nb-NO" dirty="0">
                <a:latin typeface="+mn-lt"/>
              </a:rPr>
              <a:t>Strategiplan 2021-2027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E5CCCC5D-7E68-42D8-93CE-66433FD4739E}"/>
              </a:ext>
            </a:extLst>
          </p:cNvPr>
          <p:cNvSpPr/>
          <p:nvPr/>
        </p:nvSpPr>
        <p:spPr>
          <a:xfrm>
            <a:off x="4938271" y="5271967"/>
            <a:ext cx="1789278" cy="150968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Samhandle</a:t>
            </a:r>
          </a:p>
          <a:p>
            <a:pPr>
              <a:spcBef>
                <a:spcPct val="0"/>
              </a:spcBef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OAe skal være et ressurssenter for alpinsporten. OAe samhandler med OVS og andre utdanningsinstitusjoner.</a:t>
            </a:r>
          </a:p>
        </p:txBody>
      </p:sp>
      <p:cxnSp>
        <p:nvCxnSpPr>
          <p:cNvPr id="51" name="Rett linje 50">
            <a:extLst>
              <a:ext uri="{FF2B5EF4-FFF2-40B4-BE49-F238E27FC236}">
                <a16:creationId xmlns:a16="http://schemas.microsoft.com/office/drawing/2014/main" id="{7E1E9A26-BD94-478A-B0E1-B3D7041EA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867204" y="4998656"/>
            <a:ext cx="156700" cy="2707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lipse 69">
            <a:extLst>
              <a:ext uri="{FF2B5EF4-FFF2-40B4-BE49-F238E27FC236}">
                <a16:creationId xmlns:a16="http://schemas.microsoft.com/office/drawing/2014/main" id="{5C56ED35-7066-4FB4-88E2-8903F918216E}"/>
              </a:ext>
            </a:extLst>
          </p:cNvPr>
          <p:cNvSpPr/>
          <p:nvPr/>
        </p:nvSpPr>
        <p:spPr>
          <a:xfrm>
            <a:off x="7373096" y="5248849"/>
            <a:ext cx="1789278" cy="150968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Utvikle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OAe skal sikre faglig og idrettslig utvikling gjennom systematisk  planlegging og evaluering.</a:t>
            </a:r>
            <a:endParaRPr lang="nb-NO" altLang="nb-NO" sz="800" b="1" dirty="0">
              <a:solidFill>
                <a:schemeClr val="tx1"/>
              </a:solidFill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5F38D2B5-EF4E-4B77-A8A0-F55FF61191B6}"/>
              </a:ext>
            </a:extLst>
          </p:cNvPr>
          <p:cNvSpPr/>
          <p:nvPr/>
        </p:nvSpPr>
        <p:spPr>
          <a:xfrm>
            <a:off x="9807922" y="5248849"/>
            <a:ext cx="1789278" cy="150968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200" b="1" dirty="0">
                <a:solidFill>
                  <a:schemeClr val="tx1"/>
                </a:solidFill>
              </a:rPr>
              <a:t>Utdanne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chemeClr val="tx1"/>
                </a:solidFill>
                <a:latin typeface="Verdana" panose="020B0604030504040204" pitchFamily="34" charset="0"/>
              </a:rPr>
              <a:t>OAe skal sikre utøverne god faglig opplæring som grunnlag for neste utdanningsnivå. </a:t>
            </a:r>
          </a:p>
        </p:txBody>
      </p:sp>
      <p:cxnSp>
        <p:nvCxnSpPr>
          <p:cNvPr id="73" name="Rett linje 72">
            <a:extLst>
              <a:ext uri="{FF2B5EF4-FFF2-40B4-BE49-F238E27FC236}">
                <a16:creationId xmlns:a16="http://schemas.microsoft.com/office/drawing/2014/main" id="{B18E11DE-33FE-44AD-AA48-861B8A554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6600637" y="4760220"/>
            <a:ext cx="1667098" cy="488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50FA7E9B-46DE-4721-A54D-AC51F8790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4" idx="6"/>
          </p:cNvCxnSpPr>
          <p:nvPr/>
        </p:nvCxnSpPr>
        <p:spPr>
          <a:xfrm>
            <a:off x="6685698" y="4497399"/>
            <a:ext cx="4015441" cy="743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Bilde 44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959963F4-26BD-47DC-9C29-2F60C4793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157" y="177886"/>
            <a:ext cx="257016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Bilde 103" descr="logo2">
            <a:extLst>
              <a:ext uri="{FF2B5EF4-FFF2-40B4-BE49-F238E27FC236}">
                <a16:creationId xmlns:a16="http://schemas.microsoft.com/office/drawing/2014/main" id="{E92D2533-3153-466B-A8FC-1E202E9F4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51" y="1759392"/>
            <a:ext cx="1191547" cy="8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AutoShape 4" descr="Olympiatoppen -- Sammen om de store prestasjonene">
            <a:extLst>
              <a:ext uri="{FF2B5EF4-FFF2-40B4-BE49-F238E27FC236}">
                <a16:creationId xmlns:a16="http://schemas.microsoft.com/office/drawing/2014/main" id="{3C0C3B02-D4B1-49F4-947D-A5367CC38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95" name="Bilde 94" descr="Et bilde som inneholder tekst&#10;&#10;Automatisk generert beskrivelse">
            <a:extLst>
              <a:ext uri="{FF2B5EF4-FFF2-40B4-BE49-F238E27FC236}">
                <a16:creationId xmlns:a16="http://schemas.microsoft.com/office/drawing/2014/main" id="{89B22371-35DC-481B-AC4C-E0233BC6D8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5145" y="1166834"/>
            <a:ext cx="1130153" cy="9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Utdanne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740499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skal sikre utøverne god faglig opplæring på videregående nivå.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847684"/>
            <a:ext cx="11353800" cy="442929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Delmål 1: Utøvere skal ha godkjent vitnemål fra videregående skole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Gjennomføre planleggings- og evalueringsmøter mellom trenere og faglærere.</a:t>
            </a:r>
          </a:p>
          <a:p>
            <a:pPr lvl="1"/>
            <a:r>
              <a:rPr lang="nb-NO" dirty="0"/>
              <a:t>Vurdere og følge opp tiltak som gjelder den enkelte elev/utøver.</a:t>
            </a:r>
          </a:p>
          <a:p>
            <a:r>
              <a:rPr lang="nb-NO" dirty="0"/>
              <a:t>Delmål 2: OAe og OVS samarbeider om å til legge til rette for å kombinere utdanning og toppidrett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Organisere faglig arbeid på samlinger.</a:t>
            </a:r>
          </a:p>
          <a:p>
            <a:pPr lvl="1"/>
            <a:r>
              <a:rPr lang="nb-NO" dirty="0"/>
              <a:t>Gjennomføre vurdering på samlinger og renn-runder</a:t>
            </a:r>
          </a:p>
          <a:p>
            <a:r>
              <a:rPr lang="nb-NO" dirty="0"/>
              <a:t>Delmål 3: Lokal forankring og tilpasning av læreplanen for å sikre økt læringsutbytte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Samarbeide med faglærerne om tverrfaglig aktivitet</a:t>
            </a:r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79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7" y="308698"/>
            <a:ext cx="6924566" cy="853352"/>
          </a:xfrm>
        </p:spPr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Verdigrunnlag: Ambisiøs, respektfull, modig, ærlig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273285"/>
            <a:ext cx="11110726" cy="853352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Vi er stolte av sterke prestasjoner som resultat av høy arbeidsmoral, gjennomføringsevne og samhold. I OAe gjør vi hverandre best mulig</a:t>
            </a:r>
            <a:b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i alle ledd av organisasjonen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2237874"/>
            <a:ext cx="11353800" cy="40391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Vår kultur skal etterleve våre felles mål og verdier. OAe skal være søkende, ha mot, vilje og etterstrebe beste praksis i alt</a:t>
            </a:r>
          </a:p>
          <a:p>
            <a:pPr lvl="1"/>
            <a:r>
              <a:rPr lang="nb-NO" dirty="0"/>
              <a:t>Rutiner </a:t>
            </a:r>
          </a:p>
          <a:p>
            <a:pPr lvl="1"/>
            <a:r>
              <a:rPr lang="nb-NO" dirty="0"/>
              <a:t>Nysgjerrighet</a:t>
            </a:r>
          </a:p>
          <a:p>
            <a:pPr lvl="1"/>
            <a:r>
              <a:rPr lang="nb-NO" dirty="0"/>
              <a:t>Råskap</a:t>
            </a:r>
          </a:p>
          <a:p>
            <a:pPr lvl="1"/>
            <a:r>
              <a:rPr lang="nb-NO" dirty="0"/>
              <a:t>Samspill</a:t>
            </a:r>
          </a:p>
          <a:p>
            <a:pPr marL="0" indent="0">
              <a:buNone/>
            </a:pPr>
            <a:r>
              <a:rPr lang="nb-NO" dirty="0" err="1"/>
              <a:t>OAe</a:t>
            </a:r>
            <a:r>
              <a:rPr lang="nb-NO" dirty="0"/>
              <a:t>-utøvere skal forberede seg optimalt til hver økt, holde seg skadefri, vise grundighet på skole og treningsfeltet</a:t>
            </a:r>
          </a:p>
          <a:p>
            <a:pPr lvl="1"/>
            <a:r>
              <a:rPr lang="nb-NO" dirty="0"/>
              <a:t>Rutineloggen – struktur i hverdagen</a:t>
            </a:r>
          </a:p>
          <a:p>
            <a:pPr lvl="1"/>
            <a:r>
              <a:rPr lang="nb-NO" dirty="0"/>
              <a:t>Bedre planer for samspill idrett/skole</a:t>
            </a:r>
          </a:p>
          <a:p>
            <a:pPr lvl="1"/>
            <a:r>
              <a:rPr lang="nb-NO" dirty="0"/>
              <a:t>Dialog om faglig utvikling via kontaktlærer </a:t>
            </a:r>
          </a:p>
          <a:p>
            <a:pPr marL="0" indent="0">
              <a:buNone/>
            </a:pPr>
            <a:r>
              <a:rPr lang="nb-NO" dirty="0"/>
              <a:t>Gjennom positiv energi og samarbeid skape trivsel, tillit</a:t>
            </a:r>
          </a:p>
          <a:p>
            <a:pPr lvl="1"/>
            <a:r>
              <a:rPr lang="nb-NO" dirty="0"/>
              <a:t>God oppførsel. Vi snakker med og ikke om hverandre</a:t>
            </a:r>
          </a:p>
          <a:p>
            <a:pPr lvl="1"/>
            <a:r>
              <a:rPr lang="nb-NO" dirty="0"/>
              <a:t>Bygge tillit på tvers i OAe. Utfordringer skal løses på laveste mulige nivå </a:t>
            </a:r>
          </a:p>
          <a:p>
            <a:pPr lvl="1"/>
            <a:r>
              <a:rPr lang="nb-NO" dirty="0"/>
              <a:t>Styrke samarbeid mellom lærere og trenere. Vi fremsnakker hverandre og organisasjonen OAe </a:t>
            </a:r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237" y="365124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13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Rekruttere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930441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Målgrupper rekrutteres lokalt, regionalt og nasjonalt gjennom definerte uttakskriterier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639614"/>
            <a:ext cx="11353800" cy="4637361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Delmål 1: Utøvere til OAe skal rekrutteres lokalt, regionalt og nasjonalt.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Hospitering: </a:t>
            </a:r>
            <a:r>
              <a:rPr lang="nb-NO" dirty="0" err="1"/>
              <a:t>Èn</a:t>
            </a:r>
            <a:r>
              <a:rPr lang="nb-NO" dirty="0"/>
              <a:t> samling på høsten (fysiske tester), inntil to samlinger gjennom vinteren. I tillegg kan enkeltutøvere hospitere med </a:t>
            </a:r>
            <a:r>
              <a:rPr lang="nb-NO" dirty="0" err="1"/>
              <a:t>OAe</a:t>
            </a:r>
            <a:r>
              <a:rPr lang="nb-NO" dirty="0"/>
              <a:t> utenom samlingene</a:t>
            </a:r>
          </a:p>
          <a:p>
            <a:pPr lvl="1"/>
            <a:r>
              <a:rPr lang="nb-NO" dirty="0"/>
              <a:t>Gjennomføre informasjonsmøte ved hovedlandsrenn</a:t>
            </a:r>
          </a:p>
          <a:p>
            <a:pPr lvl="1"/>
            <a:r>
              <a:rPr lang="nb-NO" dirty="0"/>
              <a:t>Distribuere informasjon på ulike plattformer som hjemmeside og sosiale medier. </a:t>
            </a:r>
          </a:p>
          <a:p>
            <a:pPr lvl="1"/>
            <a:r>
              <a:rPr lang="nb-NO" dirty="0"/>
              <a:t>Gjennomføre informasjonsmøte ved Oppdal videregående skole under hospiteringssamling i januar</a:t>
            </a:r>
          </a:p>
          <a:p>
            <a:r>
              <a:rPr lang="nb-NO" dirty="0"/>
              <a:t>Delmål 2: Regionale og lokale løpere skal rekrutteres inn gjennom samarbeid med skikretsene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Samarbeide med regionale skikretser og trenere om anbefalt nivå og omfang på trening i U16</a:t>
            </a:r>
          </a:p>
          <a:p>
            <a:pPr lvl="1"/>
            <a:r>
              <a:rPr lang="nb-NO" dirty="0"/>
              <a:t>Synliggjøre </a:t>
            </a:r>
            <a:r>
              <a:rPr lang="nb-NO" dirty="0" err="1"/>
              <a:t>OAes</a:t>
            </a:r>
            <a:r>
              <a:rPr lang="nb-NO" dirty="0"/>
              <a:t> utviklingsfilosofi til lokale klubber/kretser</a:t>
            </a:r>
          </a:p>
          <a:p>
            <a:pPr lvl="1"/>
            <a:r>
              <a:rPr lang="nb-NO" dirty="0"/>
              <a:t>Synliggjøre </a:t>
            </a:r>
            <a:r>
              <a:rPr lang="nb-NO" dirty="0" err="1"/>
              <a:t>OAes</a:t>
            </a:r>
            <a:r>
              <a:rPr lang="nb-NO" dirty="0"/>
              <a:t> forventninger til ferdigheter og holdninger til utøvere, foresatte og trenere i klubber/kretser</a:t>
            </a:r>
          </a:p>
          <a:p>
            <a:r>
              <a:rPr lang="nb-NO" dirty="0"/>
              <a:t>Delmål 3: Søknads- og uttakskriteriene skal være godt kjent, objektive og i tråd med målsetningene til OAe 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OAe drøfter inntaket (dimensjonering, nivå) med kretser og trenere på kort og lang sikt. Trenere, daglig leder og styre i OAe utarbeider og vedtar </a:t>
            </a:r>
            <a:r>
              <a:rPr lang="nb-NO" dirty="0" err="1"/>
              <a:t>opptakskriterer</a:t>
            </a:r>
            <a:r>
              <a:rPr lang="nb-NO" dirty="0"/>
              <a:t> som er mest mulig objektive. Opptakskriteriene revideres årlig </a:t>
            </a:r>
          </a:p>
          <a:p>
            <a:pPr lvl="1"/>
            <a:r>
              <a:rPr lang="nb-NO" dirty="0"/>
              <a:t>Det er koherens mellom uttakskriterier i OAe og søknadsskjema for landslinje. Landslinjesøknadsskjema revideres årlig etter skolestart og legges ut på hjemmesiden 01.12. </a:t>
            </a:r>
          </a:p>
          <a:p>
            <a:pPr lvl="1"/>
            <a:r>
              <a:rPr lang="nb-NO" dirty="0"/>
              <a:t>Det er god kommunikasjon med søkere om inntak og avslag på søknad.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68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Trene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930441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skal ha et sett av verktøy som understøtter utøvernes utvikling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847684"/>
            <a:ext cx="11353800" cy="4429292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Delmål 1: OAe skal utvikle individuelle langsiktige utviklingsplaner for toppidretten.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Kartlegge/definere arbeidskrav, og lage periodiserte planer som følge av testing av arbeidskapasitet.</a:t>
            </a:r>
          </a:p>
          <a:p>
            <a:pPr lvl="1"/>
            <a:r>
              <a:rPr lang="nb-NO" dirty="0"/>
              <a:t>Gjennomføre </a:t>
            </a:r>
            <a:r>
              <a:rPr lang="nb-NO" dirty="0" err="1"/>
              <a:t>Ironmantest</a:t>
            </a:r>
            <a:r>
              <a:rPr lang="nb-NO" dirty="0"/>
              <a:t> og retest.</a:t>
            </a:r>
          </a:p>
          <a:p>
            <a:pPr lvl="1"/>
            <a:r>
              <a:rPr lang="nb-NO" dirty="0"/>
              <a:t>Hver enkelt elev skal ha individuell utviklingstrapp som evalueres hvert år, inntil tre ganger (En ansvarlig faglærer, og en ansvarlig idrettslærer)</a:t>
            </a:r>
          </a:p>
          <a:p>
            <a:pPr lvl="1"/>
            <a:r>
              <a:rPr lang="nb-NO" dirty="0"/>
              <a:t>Utvikle langsiktige og periodiserte årsplaner for ski og barmark (perioden 01.05.-30.11. anses som samlingssesong, mens 01.12.-30.04. anses som rennsesong)</a:t>
            </a:r>
          </a:p>
          <a:p>
            <a:r>
              <a:rPr lang="nb-NO" dirty="0"/>
              <a:t>Delmål 2: OAe skal kunne tilby forlenget uttaksramme for videregående opplæring der fag fordeles over fire år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Inngå avtale om fireårig løp for utøvere som har </a:t>
            </a:r>
            <a:r>
              <a:rPr lang="nb-NO" dirty="0" err="1"/>
              <a:t>løperavtale</a:t>
            </a:r>
            <a:r>
              <a:rPr lang="nb-NO" dirty="0"/>
              <a:t> med OAe.</a:t>
            </a:r>
          </a:p>
          <a:p>
            <a:r>
              <a:rPr lang="nb-NO" dirty="0"/>
              <a:t>Delmål 3: Utøveren skal læres opp til å lede sin egen utvikling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Utøveren leverer egenvurdering av egen prestasjon, motivasjon og utvikling.</a:t>
            </a:r>
          </a:p>
          <a:p>
            <a:pPr lvl="1"/>
            <a:r>
              <a:rPr lang="nb-NO" dirty="0"/>
              <a:t>Utøveren dokumenterer egen måloppnåelse i henhold til faget toppidrett en gang i halvåret.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70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Trene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930441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skal ha et sett av verktøy som understøtter utøvernes utvikling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671146"/>
            <a:ext cx="11353800" cy="4605830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Delmål 4: OAe skal utvikle arbeidsmetoder og veiledning som modell for å sikre individuell oppfølging.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Forventningsavklaring trener-utøver</a:t>
            </a:r>
          </a:p>
          <a:p>
            <a:pPr lvl="1"/>
            <a:r>
              <a:rPr lang="nb-NO" dirty="0"/>
              <a:t>Tilby individuell </a:t>
            </a:r>
            <a:r>
              <a:rPr lang="nb-NO" dirty="0" err="1"/>
              <a:t>coaching</a:t>
            </a:r>
            <a:r>
              <a:rPr lang="nb-NO" dirty="0"/>
              <a:t> på utvikling og egne målsetninger</a:t>
            </a:r>
          </a:p>
          <a:p>
            <a:pPr lvl="1"/>
            <a:r>
              <a:rPr lang="nb-NO" dirty="0"/>
              <a:t>Gi videoanalyse av arbeidskrav</a:t>
            </a:r>
          </a:p>
          <a:p>
            <a:pPr lvl="1"/>
            <a:r>
              <a:rPr lang="nb-NO" dirty="0"/>
              <a:t>Tett dialog mellom trener og kontaktlærer før hver samling</a:t>
            </a:r>
          </a:p>
          <a:p>
            <a:pPr lvl="1"/>
            <a:r>
              <a:rPr lang="nb-NO" dirty="0"/>
              <a:t>Dokumentere oppfølging og utvikling </a:t>
            </a:r>
          </a:p>
          <a:p>
            <a:r>
              <a:rPr lang="nb-NO" dirty="0"/>
              <a:t>Delmål 5: OAe skal bruke Olympiatoppen Midt-Norge (OLTMN) som ressurssenter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Gjennomføre to årlige evalueringer av i regi av OLTMN.</a:t>
            </a:r>
          </a:p>
          <a:p>
            <a:pPr lvl="1"/>
            <a:r>
              <a:rPr lang="nb-NO" dirty="0"/>
              <a:t>Screening, oksygenopptakstest, utøversamling</a:t>
            </a:r>
          </a:p>
          <a:p>
            <a:pPr lvl="1"/>
            <a:r>
              <a:rPr lang="nb-NO" dirty="0"/>
              <a:t>Jevnlige møter med andre skoler som har spissede toppidrettstilbud i Trøndelag</a:t>
            </a:r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61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Trene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930441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skal ha et sett av verktøy som understøtter utøvernes utvikling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904110"/>
            <a:ext cx="11353800" cy="437286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Delmål 6: Forankring av </a:t>
            </a:r>
            <a:r>
              <a:rPr lang="nb-NO" dirty="0" err="1"/>
              <a:t>OAes</a:t>
            </a:r>
            <a:r>
              <a:rPr lang="nb-NO" dirty="0"/>
              <a:t> virksomhet i alpinkomiteene i Sør-Trøndelag, Nord-Trøndelag, Møre og Romsdal og Sogn og Fjordane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Invitere skikretsene til årsmøte </a:t>
            </a:r>
          </a:p>
          <a:p>
            <a:pPr lvl="1"/>
            <a:r>
              <a:rPr lang="nb-NO" dirty="0"/>
              <a:t>Sende referat fra styremøtene til skikretsene</a:t>
            </a:r>
          </a:p>
          <a:p>
            <a:pPr lvl="1"/>
            <a:r>
              <a:rPr lang="nb-NO" dirty="0"/>
              <a:t>Initiere utviklingsarbeid gjennom samarbeid</a:t>
            </a:r>
          </a:p>
          <a:p>
            <a:r>
              <a:rPr lang="nb-NO" dirty="0"/>
              <a:t>Delmål 7: Sikre kvalitet i OAe sitt tilbud gjennom tilgang til gode treningsarenaer som dekker dagens og fremtidig behov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Inngå skriftlige avtaler om tilgang til gode </a:t>
            </a:r>
            <a:r>
              <a:rPr lang="nb-NO" dirty="0" err="1"/>
              <a:t>treningstraséer</a:t>
            </a:r>
            <a:r>
              <a:rPr lang="nb-NO" dirty="0"/>
              <a:t> i Oppdal.</a:t>
            </a:r>
          </a:p>
          <a:p>
            <a:pPr lvl="1"/>
            <a:r>
              <a:rPr lang="nb-NO" dirty="0"/>
              <a:t>Være i dialog med anleggseier, Oppdal Alpinklubb  og Oppdal kommune om behov for treningsanlegg og treningstider. </a:t>
            </a:r>
          </a:p>
          <a:p>
            <a:pPr lvl="1"/>
            <a:r>
              <a:rPr lang="nb-NO" dirty="0"/>
              <a:t>OAe skal planlegge, organisere, gjennomføre og evaluere trening og samlinger i henhold til vedtatte rammeverk i OAe og Oppdal videregående skole (OVS).</a:t>
            </a:r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1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Samhandle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740499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er et ressurssenter for videregående opplæring og alpinsporten nasjonalt, regionalt og lokalt. OAe samhandler med OVS, </a:t>
            </a:r>
            <a:r>
              <a:rPr lang="nb-NO" sz="1800" b="0" dirty="0" err="1">
                <a:latin typeface="Verdana" panose="020B0604030504040204" pitchFamily="34" charset="0"/>
                <a:ea typeface="Verdana" panose="020B0604030504040204" pitchFamily="34" charset="0"/>
              </a:rPr>
              <a:t>TrønderAlpin</a:t>
            </a:r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 og andre institusjoner.</a:t>
            </a:r>
            <a:b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1800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847684"/>
            <a:ext cx="11353800" cy="442929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Delmål 1: Nasjonalt: </a:t>
            </a:r>
            <a:r>
              <a:rPr lang="nb-NO" dirty="0" err="1"/>
              <a:t>OAe</a:t>
            </a:r>
            <a:r>
              <a:rPr lang="nb-NO" dirty="0"/>
              <a:t> skal være en aktuell, aktiv og attraktiv samarbeidspartner innenfor toppidrett alpint og skole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Sikre kompetanse blant trenerne (Topptrenerutdanning senest etter tre års ansettelse, Trenerløftet senest etter to års ansettelse, hospitering landslag)</a:t>
            </a:r>
          </a:p>
          <a:p>
            <a:pPr lvl="1"/>
            <a:r>
              <a:rPr lang="nb-NO" dirty="0"/>
              <a:t>Være tilstede på aktuelle arenaer («skigymnas-møter», NSFs høstmøte m.m.)</a:t>
            </a:r>
          </a:p>
          <a:p>
            <a:pPr lvl="1"/>
            <a:r>
              <a:rPr lang="nb-NO" dirty="0"/>
              <a:t>Delta på og ta initiativ til samlinger for skigymnas, med fokus på kombinasjonen idrett/skole	</a:t>
            </a:r>
          </a:p>
          <a:p>
            <a:r>
              <a:rPr lang="nb-NO" dirty="0"/>
              <a:t>Delmål 2: Regionalt: OAe skal sette standarden for fremtidens alpinister, både med tanke på idrett og utdanning. OAe skal samhandle med </a:t>
            </a:r>
            <a:r>
              <a:rPr lang="nb-NO" dirty="0" err="1"/>
              <a:t>TrønderAlpin</a:t>
            </a:r>
            <a:r>
              <a:rPr lang="nb-NO" dirty="0"/>
              <a:t>, slik at kvalifiserte løperne får et best mulig tilbud. 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Bidra til kompetanseheving og utvikling i medlemskretsene (to trenerforum årlig, klubb- og kretstrenere kan delta på samlinger/treninger, invitere yngre løpere til å delta på treninger, tilrettelegge for felles treninger og gode treningsarenaer)</a:t>
            </a:r>
          </a:p>
          <a:p>
            <a:pPr lvl="1"/>
            <a:r>
              <a:rPr lang="nb-NO" dirty="0"/>
              <a:t>Bidra til å utvikle klubbenes sportslige tilbud</a:t>
            </a:r>
          </a:p>
          <a:p>
            <a:pPr lvl="1"/>
            <a:r>
              <a:rPr lang="nb-NO" dirty="0"/>
              <a:t>Bidra til å styrke og videreutvikle samarbeidet med </a:t>
            </a:r>
            <a:r>
              <a:rPr lang="nb-NO" dirty="0" err="1"/>
              <a:t>TrønderAlpin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42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Samhandle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740499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er et ressurssenter for videregående opplæring og alpinsporten nasjonalt, regionalt og lokalt. OAe samhandler med OVS, </a:t>
            </a:r>
            <a:r>
              <a:rPr lang="nb-NO" sz="1800" b="0" dirty="0" err="1">
                <a:latin typeface="Verdana" panose="020B0604030504040204" pitchFamily="34" charset="0"/>
                <a:ea typeface="Verdana" panose="020B0604030504040204" pitchFamily="34" charset="0"/>
              </a:rPr>
              <a:t>TrønderAlpin</a:t>
            </a:r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 og andre institusjoner.</a:t>
            </a:r>
            <a:b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b-NO" sz="1800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847684"/>
            <a:ext cx="11353800" cy="442929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Delmål 3: Legge til rette for den beste undervisningen og fagkombinasjonen for elevene, i samarbeid med OVS. 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Lage et </a:t>
            </a:r>
            <a:r>
              <a:rPr lang="nb-NO" dirty="0" err="1"/>
              <a:t>årshjul</a:t>
            </a:r>
            <a:r>
              <a:rPr lang="nb-NO" dirty="0"/>
              <a:t> med faste og jevnlige treffpunkt for planlegging, gjennomføring og evaluering av aktiviteter – ledere, trenere, lærere.</a:t>
            </a:r>
          </a:p>
          <a:p>
            <a:pPr lvl="1"/>
            <a:r>
              <a:rPr lang="nb-NO" dirty="0"/>
              <a:t>Sammen med OVS ha jevnlig dialog og utveksle innspill til vedrørende timeplanstruktur og faglig tilbud. </a:t>
            </a:r>
          </a:p>
          <a:p>
            <a:pPr lvl="1"/>
            <a:r>
              <a:rPr lang="nb-NO" dirty="0"/>
              <a:t>Aktiv bruk av OLTMN som sparringspartner på trener og organisatorisk nivå. 	</a:t>
            </a:r>
          </a:p>
          <a:p>
            <a:r>
              <a:rPr lang="nb-NO" dirty="0"/>
              <a:t>Delmål 4: OAe skal årlig rekruttere løpere inn til </a:t>
            </a:r>
            <a:r>
              <a:rPr lang="nb-NO" dirty="0" err="1"/>
              <a:t>TrønderAlpin</a:t>
            </a:r>
            <a:endParaRPr lang="nb-NO" dirty="0"/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Oppfordre løpere til å søke seg til </a:t>
            </a:r>
            <a:r>
              <a:rPr lang="nb-NO" dirty="0" err="1"/>
              <a:t>TrønderAlpin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Samarbeide med </a:t>
            </a:r>
            <a:r>
              <a:rPr lang="nb-NO" dirty="0" err="1"/>
              <a:t>TrønderAlpin</a:t>
            </a:r>
            <a:r>
              <a:rPr lang="nb-NO" dirty="0"/>
              <a:t> om planlegging og gjennomføring av samlinger</a:t>
            </a:r>
          </a:p>
          <a:p>
            <a:pPr lvl="1"/>
            <a:r>
              <a:rPr lang="nb-NO" dirty="0"/>
              <a:t>Veilede løperne i forhold til uttakskravene til </a:t>
            </a:r>
            <a:r>
              <a:rPr lang="nb-NO" dirty="0" err="1"/>
              <a:t>TrønderAlpin</a:t>
            </a:r>
            <a:endParaRPr lang="nb-NO" dirty="0"/>
          </a:p>
          <a:p>
            <a:pPr lvl="1"/>
            <a:r>
              <a:rPr lang="nb-NO" dirty="0"/>
              <a:t>Presentere tilbudet til utøvere og foreldre på foreldremøter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35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6AEAF0-A337-4DDE-99F4-F747AE32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Verdana" panose="020B0604030504040204" pitchFamily="34" charset="0"/>
                <a:ea typeface="Verdana" panose="020B0604030504040204" pitchFamily="34" charset="0"/>
              </a:rPr>
              <a:t>Utvikle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95F463-FABC-43F6-AA79-2F3234A5D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1050758"/>
            <a:ext cx="11110726" cy="740499"/>
          </a:xfrm>
        </p:spPr>
        <p:txBody>
          <a:bodyPr/>
          <a:lstStyle/>
          <a:p>
            <a:r>
              <a:rPr lang="nb-NO" sz="1800" b="0" dirty="0">
                <a:latin typeface="Verdana" panose="020B0604030504040204" pitchFamily="34" charset="0"/>
                <a:ea typeface="Verdana" panose="020B0604030504040204" pitchFamily="34" charset="0"/>
              </a:rPr>
              <a:t>OAe skal sette planlegging og evaluering i system for å sikre utvikling.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90718D-5850-459E-B020-B58E7B09F1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847684"/>
            <a:ext cx="11353800" cy="4429292"/>
          </a:xfrm>
        </p:spPr>
        <p:txBody>
          <a:bodyPr>
            <a:normAutofit/>
          </a:bodyPr>
          <a:lstStyle/>
          <a:p>
            <a:r>
              <a:rPr lang="nb-NO" dirty="0"/>
              <a:t>Delmål 1: OAe skal arbeide etter vitenskapelig dokumenterte treningsprinsipper</a:t>
            </a:r>
          </a:p>
          <a:p>
            <a:pPr marL="457200" lvl="1" indent="0">
              <a:buNone/>
            </a:pPr>
            <a:r>
              <a:rPr lang="nb-NO" dirty="0"/>
              <a:t>Tiltak:</a:t>
            </a:r>
          </a:p>
          <a:p>
            <a:pPr lvl="1"/>
            <a:r>
              <a:rPr lang="nb-NO" dirty="0"/>
              <a:t>Trenerne skal delta på årlige trenerseminar</a:t>
            </a:r>
          </a:p>
          <a:p>
            <a:pPr lvl="1"/>
            <a:r>
              <a:rPr lang="nb-NO" dirty="0"/>
              <a:t>Delta på skigymnasmøte med Norges Skiforbund</a:t>
            </a:r>
          </a:p>
          <a:p>
            <a:pPr lvl="1"/>
            <a:r>
              <a:rPr lang="nb-NO" dirty="0"/>
              <a:t>Oppsøke fagmiljøer som kan bidra til utvikling av treningsmetoder</a:t>
            </a:r>
          </a:p>
          <a:p>
            <a:r>
              <a:rPr lang="nb-NO" dirty="0"/>
              <a:t>Delmål 2: OAe skal evaluere egen praksis årlig</a:t>
            </a:r>
          </a:p>
          <a:p>
            <a:pPr marL="457200" lvl="1" indent="0">
              <a:buNone/>
            </a:pPr>
            <a:r>
              <a:rPr lang="nb-NO" dirty="0"/>
              <a:t>Tiltak: </a:t>
            </a:r>
          </a:p>
          <a:p>
            <a:pPr lvl="1"/>
            <a:r>
              <a:rPr lang="nb-NO" dirty="0"/>
              <a:t>OAe etablerer rutiner for årlig evaluering av praksis. </a:t>
            </a:r>
          </a:p>
          <a:p>
            <a:pPr lvl="1"/>
            <a:r>
              <a:rPr lang="nb-NO" dirty="0"/>
              <a:t>Styre, utøvere og trenere deltar i arbeidet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5" descr="logo2">
            <a:extLst>
              <a:ext uri="{FF2B5EF4-FFF2-40B4-BE49-F238E27FC236}">
                <a16:creationId xmlns:a16="http://schemas.microsoft.com/office/drawing/2014/main" id="{221ECAFD-FDDD-4D22-8E12-52C63BA6D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037" y="308698"/>
            <a:ext cx="1120226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09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285839_TF56610394_Win32" id="{C426A8B5-571D-4A46-8A61-169646A71238}" vid="{EC4F1D8E-D292-4D01-9399-2C396B45C5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6b9f1cdd-4bdc-4f14-9acf-aea7443ba1b3" xsi:nil="true"/>
    <PublishingExpirationDate xmlns="http://schemas.microsoft.com/sharepoint/v3" xsi:nil="true"/>
    <PublishingStartDate xmlns="http://schemas.microsoft.com/sharepoint/v3" xsi:nil="true"/>
    <TaxCatchAll xmlns="4c1e125b-b772-4d2d-8af8-eec310c9bc7c" xsi:nil="true"/>
    <lcf76f155ced4ddcb4097134ff3c332f xmlns="6b9f1cdd-4bdc-4f14-9acf-aea7443ba1b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93FB89C99EBE4FAD3F54FC9814EE14" ma:contentTypeVersion="24" ma:contentTypeDescription="Opprett et nytt dokument." ma:contentTypeScope="" ma:versionID="cf5b8aed272371078ee7ec2a2c99f0bb">
  <xsd:schema xmlns:xsd="http://www.w3.org/2001/XMLSchema" xmlns:xs="http://www.w3.org/2001/XMLSchema" xmlns:p="http://schemas.microsoft.com/office/2006/metadata/properties" xmlns:ns1="http://schemas.microsoft.com/sharepoint/v3" xmlns:ns2="6b9f1cdd-4bdc-4f14-9acf-aea7443ba1b3" xmlns:ns3="347a1309-5306-41b5-ae7a-9f94c21f9a47" xmlns:ns4="4c1e125b-b772-4d2d-8af8-eec310c9bc7c" targetNamespace="http://schemas.microsoft.com/office/2006/metadata/properties" ma:root="true" ma:fieldsID="c28f8ec3eb3c87dab1e9e6ef6d5d29a5" ns1:_="" ns2:_="" ns3:_="" ns4:_="">
    <xsd:import namespace="http://schemas.microsoft.com/sharepoint/v3"/>
    <xsd:import namespace="6b9f1cdd-4bdc-4f14-9acf-aea7443ba1b3"/>
    <xsd:import namespace="347a1309-5306-41b5-ae7a-9f94c21f9a47"/>
    <xsd:import namespace="4c1e125b-b772-4d2d-8af8-eec310c9bc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f1cdd-4bdc-4f14-9acf-aea7443ba1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demerkelapper" ma:readOnly="false" ma:fieldId="{5cf76f15-5ced-4ddc-b409-7134ff3c332f}" ma:taxonomyMulti="true" ma:sspId="17f1e631-7134-4ce3-8a3d-482fd88a4c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a1309-5306-41b5-ae7a-9f94c21f9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e125b-b772-4d2d-8af8-eec310c9bc7c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7ae7348-6d2e-4b86-a1e7-b609f8388868}" ma:internalName="TaxCatchAll" ma:showField="CatchAllData" ma:web="347a1309-5306-41b5-ae7a-9f94c21f9a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F22EDB-1360-44A6-B0E8-56E1597941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CA9BA1-EB6B-4AFB-AB4A-CD1199EAE7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6b9f1cdd-4bdc-4f14-9acf-aea7443ba1b3"/>
    <ds:schemaRef ds:uri="4c1e125b-b772-4d2d-8af8-eec310c9bc7c"/>
  </ds:schemaRefs>
</ds:datastoreItem>
</file>

<file path=customXml/itemProps3.xml><?xml version="1.0" encoding="utf-8"?>
<ds:datastoreItem xmlns:ds="http://schemas.openxmlformats.org/officeDocument/2006/customXml" ds:itemID="{0AD3D720-86E8-4E24-A04F-01B9E38DA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9f1cdd-4bdc-4f14-9acf-aea7443ba1b3"/>
    <ds:schemaRef ds:uri="347a1309-5306-41b5-ae7a-9f94c21f9a47"/>
    <ds:schemaRef ds:uri="4c1e125b-b772-4d2d-8af8-eec310c9bc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Fargekodet organisasjonskart</Template>
  <TotalTime>291</TotalTime>
  <Words>1432</Words>
  <Application>Microsoft Office PowerPoint</Application>
  <PresentationFormat>Widescreen</PresentationFormat>
  <Paragraphs>162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Oppdal Alpin elite (OAe) </vt:lpstr>
      <vt:lpstr>Verdigrunnlag: Ambisiøs, respektfull, modig, ærlig</vt:lpstr>
      <vt:lpstr>Rekruttere</vt:lpstr>
      <vt:lpstr>Trene</vt:lpstr>
      <vt:lpstr>Trene</vt:lpstr>
      <vt:lpstr>Trene</vt:lpstr>
      <vt:lpstr>Samhandle</vt:lpstr>
      <vt:lpstr>Samhandle</vt:lpstr>
      <vt:lpstr>Utvikle</vt:lpstr>
      <vt:lpstr>Utdanne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Torkild Svorkmo-Lundberg</dc:creator>
  <cp:lastModifiedBy>Torkild Svorkmo-Lundberg</cp:lastModifiedBy>
  <cp:revision>5</cp:revision>
  <dcterms:created xsi:type="dcterms:W3CDTF">2021-09-13T08:43:29Z</dcterms:created>
  <dcterms:modified xsi:type="dcterms:W3CDTF">2024-01-03T18:24:23Z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0x0101003F93FB89C99EBE4FAD3F54FC9814EE14</vt:lpwstr>
  </property>
</Properties>
</file>