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77" r:id="rId6"/>
    <p:sldId id="278" r:id="rId7"/>
    <p:sldId id="286" r:id="rId8"/>
    <p:sldId id="270" r:id="rId9"/>
    <p:sldId id="279" r:id="rId10"/>
    <p:sldId id="272" r:id="rId11"/>
    <p:sldId id="283" r:id="rId12"/>
    <p:sldId id="274" r:id="rId13"/>
    <p:sldId id="257" r:id="rId14"/>
    <p:sldId id="261" r:id="rId15"/>
    <p:sldId id="282" r:id="rId16"/>
    <p:sldId id="284" r:id="rId17"/>
    <p:sldId id="267" r:id="rId18"/>
    <p:sldId id="281" r:id="rId19"/>
    <p:sldId id="276" r:id="rId20"/>
    <p:sldId id="25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iddels stil 3 – utheving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5AB1C69-6EDB-4FF4-983F-18BD219EF322}" styleName="Middels stil 2 – uthev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ys stil 3 – utheving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Lovise Kongshaug" userId="5ae4cf5b-4f50-43de-b6bd-086a150b463e" providerId="ADAL" clId="{D122F16B-88C5-4F91-B11D-AAC5D99FFB5C}"/>
    <pc:docChg chg="undo custSel addSld delSld modSld">
      <pc:chgData name="Anne Lovise Kongshaug" userId="5ae4cf5b-4f50-43de-b6bd-086a150b463e" providerId="ADAL" clId="{D122F16B-88C5-4F91-B11D-AAC5D99FFB5C}" dt="2025-05-26T07:21:44.632" v="347" actId="6549"/>
      <pc:docMkLst>
        <pc:docMk/>
      </pc:docMkLst>
      <pc:sldChg chg="modSp mod">
        <pc:chgData name="Anne Lovise Kongshaug" userId="5ae4cf5b-4f50-43de-b6bd-086a150b463e" providerId="ADAL" clId="{D122F16B-88C5-4F91-B11D-AAC5D99FFB5C}" dt="2025-05-26T06:09:44.785" v="173" actId="20577"/>
        <pc:sldMkLst>
          <pc:docMk/>
          <pc:sldMk cId="1947690937" sldId="257"/>
        </pc:sldMkLst>
        <pc:spChg chg="mod">
          <ac:chgData name="Anne Lovise Kongshaug" userId="5ae4cf5b-4f50-43de-b6bd-086a150b463e" providerId="ADAL" clId="{D122F16B-88C5-4F91-B11D-AAC5D99FFB5C}" dt="2025-05-26T06:09:44.785" v="173" actId="20577"/>
          <ac:spMkLst>
            <pc:docMk/>
            <pc:sldMk cId="1947690937" sldId="257"/>
            <ac:spMk id="3" creationId="{E2893986-BF14-45EA-A0C3-1041423DBA39}"/>
          </ac:spMkLst>
        </pc:spChg>
      </pc:sldChg>
      <pc:sldChg chg="modSp mod">
        <pc:chgData name="Anne Lovise Kongshaug" userId="5ae4cf5b-4f50-43de-b6bd-086a150b463e" providerId="ADAL" clId="{D122F16B-88C5-4F91-B11D-AAC5D99FFB5C}" dt="2025-05-26T07:21:44.632" v="347" actId="6549"/>
        <pc:sldMkLst>
          <pc:docMk/>
          <pc:sldMk cId="4246475884" sldId="274"/>
        </pc:sldMkLst>
        <pc:spChg chg="mod">
          <ac:chgData name="Anne Lovise Kongshaug" userId="5ae4cf5b-4f50-43de-b6bd-086a150b463e" providerId="ADAL" clId="{D122F16B-88C5-4F91-B11D-AAC5D99FFB5C}" dt="2025-05-26T07:21:44.632" v="347" actId="6549"/>
          <ac:spMkLst>
            <pc:docMk/>
            <pc:sldMk cId="4246475884" sldId="274"/>
            <ac:spMk id="2" creationId="{DD2DD958-9E33-4E98-94A5-8F4B0B2F6E61}"/>
          </ac:spMkLst>
        </pc:spChg>
      </pc:sldChg>
      <pc:sldChg chg="modSp mod">
        <pc:chgData name="Anne Lovise Kongshaug" userId="5ae4cf5b-4f50-43de-b6bd-086a150b463e" providerId="ADAL" clId="{D122F16B-88C5-4F91-B11D-AAC5D99FFB5C}" dt="2025-05-26T07:21:10.869" v="338" actId="6549"/>
        <pc:sldMkLst>
          <pc:docMk/>
          <pc:sldMk cId="43420323" sldId="276"/>
        </pc:sldMkLst>
        <pc:spChg chg="mod">
          <ac:chgData name="Anne Lovise Kongshaug" userId="5ae4cf5b-4f50-43de-b6bd-086a150b463e" providerId="ADAL" clId="{D122F16B-88C5-4F91-B11D-AAC5D99FFB5C}" dt="2025-05-26T07:21:10.869" v="338" actId="6549"/>
          <ac:spMkLst>
            <pc:docMk/>
            <pc:sldMk cId="43420323" sldId="276"/>
            <ac:spMk id="2" creationId="{D75CFF3A-842B-1E23-3BDB-15AAE567CA64}"/>
          </ac:spMkLst>
        </pc:spChg>
      </pc:sldChg>
      <pc:sldChg chg="modSp mod">
        <pc:chgData name="Anne Lovise Kongshaug" userId="5ae4cf5b-4f50-43de-b6bd-086a150b463e" providerId="ADAL" clId="{D122F16B-88C5-4F91-B11D-AAC5D99FFB5C}" dt="2025-05-20T12:19:43.478" v="36" actId="20577"/>
        <pc:sldMkLst>
          <pc:docMk/>
          <pc:sldMk cId="1526947111" sldId="277"/>
        </pc:sldMkLst>
        <pc:spChg chg="mod">
          <ac:chgData name="Anne Lovise Kongshaug" userId="5ae4cf5b-4f50-43de-b6bd-086a150b463e" providerId="ADAL" clId="{D122F16B-88C5-4F91-B11D-AAC5D99FFB5C}" dt="2025-05-20T12:19:43.478" v="36" actId="20577"/>
          <ac:spMkLst>
            <pc:docMk/>
            <pc:sldMk cId="1526947111" sldId="277"/>
            <ac:spMk id="3" creationId="{E2893986-BF14-45EA-A0C3-1041423DBA39}"/>
          </ac:spMkLst>
        </pc:spChg>
      </pc:sldChg>
      <pc:sldChg chg="modSp mod">
        <pc:chgData name="Anne Lovise Kongshaug" userId="5ae4cf5b-4f50-43de-b6bd-086a150b463e" providerId="ADAL" clId="{D122F16B-88C5-4F91-B11D-AAC5D99FFB5C}" dt="2025-05-26T06:11:41.730" v="199" actId="20577"/>
        <pc:sldMkLst>
          <pc:docMk/>
          <pc:sldMk cId="4199673349" sldId="278"/>
        </pc:sldMkLst>
        <pc:spChg chg="mod">
          <ac:chgData name="Anne Lovise Kongshaug" userId="5ae4cf5b-4f50-43de-b6bd-086a150b463e" providerId="ADAL" clId="{D122F16B-88C5-4F91-B11D-AAC5D99FFB5C}" dt="2025-05-26T06:11:41.730" v="199" actId="20577"/>
          <ac:spMkLst>
            <pc:docMk/>
            <pc:sldMk cId="4199673349" sldId="278"/>
            <ac:spMk id="2" creationId="{DD2DD958-9E33-4E98-94A5-8F4B0B2F6E61}"/>
          </ac:spMkLst>
        </pc:spChg>
        <pc:spChg chg="mod">
          <ac:chgData name="Anne Lovise Kongshaug" userId="5ae4cf5b-4f50-43de-b6bd-086a150b463e" providerId="ADAL" clId="{D122F16B-88C5-4F91-B11D-AAC5D99FFB5C}" dt="2025-05-20T12:21:56.043" v="92" actId="20577"/>
          <ac:spMkLst>
            <pc:docMk/>
            <pc:sldMk cId="4199673349" sldId="278"/>
            <ac:spMk id="3" creationId="{E2893986-BF14-45EA-A0C3-1041423DBA39}"/>
          </ac:spMkLst>
        </pc:spChg>
      </pc:sldChg>
      <pc:sldChg chg="del">
        <pc:chgData name="Anne Lovise Kongshaug" userId="5ae4cf5b-4f50-43de-b6bd-086a150b463e" providerId="ADAL" clId="{D122F16B-88C5-4F91-B11D-AAC5D99FFB5C}" dt="2025-05-20T12:25:48.223" v="113" actId="2696"/>
        <pc:sldMkLst>
          <pc:docMk/>
          <pc:sldMk cId="1161416168" sldId="285"/>
        </pc:sldMkLst>
      </pc:sldChg>
      <pc:sldChg chg="modSp new mod">
        <pc:chgData name="Anne Lovise Kongshaug" userId="5ae4cf5b-4f50-43de-b6bd-086a150b463e" providerId="ADAL" clId="{D122F16B-88C5-4F91-B11D-AAC5D99FFB5C}" dt="2025-05-20T12:23:00.075" v="112" actId="5793"/>
        <pc:sldMkLst>
          <pc:docMk/>
          <pc:sldMk cId="982863450" sldId="286"/>
        </pc:sldMkLst>
        <pc:spChg chg="mod">
          <ac:chgData name="Anne Lovise Kongshaug" userId="5ae4cf5b-4f50-43de-b6bd-086a150b463e" providerId="ADAL" clId="{D122F16B-88C5-4F91-B11D-AAC5D99FFB5C}" dt="2025-05-20T12:23:00.075" v="112" actId="5793"/>
          <ac:spMkLst>
            <pc:docMk/>
            <pc:sldMk cId="982863450" sldId="286"/>
            <ac:spMk id="2" creationId="{F6DFCDCF-11E3-01F6-9073-59682C11E962}"/>
          </ac:spMkLst>
        </pc:spChg>
        <pc:spChg chg="mod">
          <ac:chgData name="Anne Lovise Kongshaug" userId="5ae4cf5b-4f50-43de-b6bd-086a150b463e" providerId="ADAL" clId="{D122F16B-88C5-4F91-B11D-AAC5D99FFB5C}" dt="2025-05-20T12:21:30.664" v="87" actId="20577"/>
          <ac:spMkLst>
            <pc:docMk/>
            <pc:sldMk cId="982863450" sldId="286"/>
            <ac:spMk id="3" creationId="{E8124E16-06BD-A01C-9AA0-CE3766A0D98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rafikk">
            <a:extLst>
              <a:ext uri="{FF2B5EF4-FFF2-40B4-BE49-F238E27FC236}">
                <a16:creationId xmlns:a16="http://schemas.microsoft.com/office/drawing/2014/main" id="{36A72C8F-C33A-45AB-91BF-D23C7D50EEE5}"/>
              </a:ext>
            </a:extLst>
          </p:cNvPr>
          <p:cNvSpPr/>
          <p:nvPr userDrawn="1"/>
        </p:nvSpPr>
        <p:spPr>
          <a:xfrm>
            <a:off x="1" y="1548194"/>
            <a:ext cx="12193524" cy="53098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35896"/>
            <a:ext cx="10363200" cy="1121846"/>
          </a:xfrm>
        </p:spPr>
        <p:txBody>
          <a:bodyPr anchor="b">
            <a:normAutofit/>
          </a:bodyPr>
          <a:lstStyle>
            <a:lvl1pPr algn="ctr">
              <a:defRPr sz="4050">
                <a:solidFill>
                  <a:srgbClr val="000000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795998"/>
            <a:ext cx="10363200" cy="98488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000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4" name="tittelside" hidden="1">
            <a:extLst>
              <a:ext uri="{FF2B5EF4-FFF2-40B4-BE49-F238E27FC236}">
                <a16:creationId xmlns:a16="http://schemas.microsoft.com/office/drawing/2014/main" id="{42594168-4B05-4509-8809-6558E9660824}"/>
              </a:ext>
            </a:extLst>
          </p:cNvPr>
          <p:cNvSpPr/>
          <p:nvPr userDrawn="1"/>
        </p:nvSpPr>
        <p:spPr>
          <a:xfrm>
            <a:off x="449705" y="97436"/>
            <a:ext cx="779488" cy="2323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>
              <a:solidFill>
                <a:srgbClr val="000000"/>
              </a:solidFill>
            </a:endParaRP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53C00A96-9228-4E6E-AE76-CA1B57587F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9" y="471764"/>
            <a:ext cx="2431899" cy="58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73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cap="none" baseline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26.05.2025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4398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26.05.2025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6497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A63DFC49-49A2-44B8-B23A-B4A841426F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795" y="2102571"/>
            <a:ext cx="2442410" cy="2422259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0547DE91-F021-4E3A-9BBE-7FC68723FEC6}"/>
              </a:ext>
            </a:extLst>
          </p:cNvPr>
          <p:cNvSpPr txBox="1"/>
          <p:nvPr userDrawn="1"/>
        </p:nvSpPr>
        <p:spPr>
          <a:xfrm>
            <a:off x="2316480" y="5035631"/>
            <a:ext cx="755904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300"/>
              <a:t>trondelagfylke.no | fb.com/</a:t>
            </a:r>
            <a:r>
              <a:rPr lang="nb-NO" sz="1300" err="1"/>
              <a:t>trondelagfylke</a:t>
            </a:r>
            <a:endParaRPr lang="nb-NO" sz="1300"/>
          </a:p>
        </p:txBody>
      </p:sp>
    </p:spTree>
    <p:extLst>
      <p:ext uri="{BB962C8B-B14F-4D97-AF65-F5344CB8AC3E}">
        <p14:creationId xmlns:p14="http://schemas.microsoft.com/office/powerpoint/2010/main" val="3606132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bilde 9">
            <a:extLst>
              <a:ext uri="{FF2B5EF4-FFF2-40B4-BE49-F238E27FC236}">
                <a16:creationId xmlns:a16="http://schemas.microsoft.com/office/drawing/2014/main" id="{6E293DF4-167E-4F98-9D9A-566E0E9752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734592"/>
          </a:xfrm>
          <a:solidFill>
            <a:schemeClr val="bg1">
              <a:lumMod val="50000"/>
            </a:schemeClr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4977980"/>
            <a:ext cx="10515600" cy="775597"/>
          </a:xfrm>
        </p:spPr>
        <p:txBody>
          <a:bodyPr anchor="ctr" anchorCtr="0">
            <a:normAutofit/>
          </a:bodyPr>
          <a:lstStyle>
            <a:lvl1pPr algn="ctr">
              <a:defRPr sz="2800" baseline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5800962"/>
            <a:ext cx="10515600" cy="5539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637136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fikk">
            <a:extLst>
              <a:ext uri="{FF2B5EF4-FFF2-40B4-BE49-F238E27FC236}">
                <a16:creationId xmlns:a16="http://schemas.microsoft.com/office/drawing/2014/main" id="{442E5E1F-5E54-4B09-9810-9D1AFB1B9578}"/>
              </a:ext>
            </a:extLst>
          </p:cNvPr>
          <p:cNvSpPr/>
          <p:nvPr userDrawn="1"/>
        </p:nvSpPr>
        <p:spPr>
          <a:xfrm>
            <a:off x="1" y="1620203"/>
            <a:ext cx="12193524" cy="288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26.05.2025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ECCF3988-3131-4965-BFAC-2EF8935A2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cap="none" baseline="0"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868801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fikk">
            <a:extLst>
              <a:ext uri="{FF2B5EF4-FFF2-40B4-BE49-F238E27FC236}">
                <a16:creationId xmlns:a16="http://schemas.microsoft.com/office/drawing/2014/main" id="{D8C7FABD-B60D-4278-8B7A-4CE212162DD1}"/>
              </a:ext>
            </a:extLst>
          </p:cNvPr>
          <p:cNvSpPr/>
          <p:nvPr userDrawn="1"/>
        </p:nvSpPr>
        <p:spPr>
          <a:xfrm>
            <a:off x="1" y="1620203"/>
            <a:ext cx="12193524" cy="288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cap="none" baseline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26.05.2025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768D46C-2C47-41CD-86BA-93183D686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4893" y="2115183"/>
            <a:ext cx="5184648" cy="395310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39B1D9-21EF-47DC-9EB0-171837799AF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53693" y="2115183"/>
            <a:ext cx="5184648" cy="395310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511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rafikk">
            <a:extLst>
              <a:ext uri="{FF2B5EF4-FFF2-40B4-BE49-F238E27FC236}">
                <a16:creationId xmlns:a16="http://schemas.microsoft.com/office/drawing/2014/main" id="{40C17E66-2E97-4F81-8F6E-EF36FBE47B27}"/>
              </a:ext>
            </a:extLst>
          </p:cNvPr>
          <p:cNvSpPr/>
          <p:nvPr userDrawn="1"/>
        </p:nvSpPr>
        <p:spPr>
          <a:xfrm>
            <a:off x="1" y="1620203"/>
            <a:ext cx="12193524" cy="288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80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90DF0D-5186-43A8-9F17-7965A23969C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54893" y="2583181"/>
            <a:ext cx="5184648" cy="348511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24674BD-61C0-4B57-8F0A-E639D160D1D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753693" y="2583181"/>
            <a:ext cx="5184648" cy="348511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3693" y="2115183"/>
            <a:ext cx="5184648" cy="36933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4892" y="2115183"/>
            <a:ext cx="5184648" cy="36933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26.05.2025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9">
            <a:extLst>
              <a:ext uri="{FF2B5EF4-FFF2-40B4-BE49-F238E27FC236}">
                <a16:creationId xmlns:a16="http://schemas.microsoft.com/office/drawing/2014/main" id="{C82FA1FD-E97A-4C0F-AA26-530A2E506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cap="none" baseline="0"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806214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tekst og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9">
            <a:extLst>
              <a:ext uri="{FF2B5EF4-FFF2-40B4-BE49-F238E27FC236}">
                <a16:creationId xmlns:a16="http://schemas.microsoft.com/office/drawing/2014/main" id="{5ACCAEB8-6144-42EB-BBDC-F55020068F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03139" y="0"/>
            <a:ext cx="6888861" cy="6858000"/>
          </a:xfrm>
          <a:solidFill>
            <a:schemeClr val="bg1">
              <a:lumMod val="50000"/>
            </a:schemeClr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26.05.2025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  <p:pic>
        <p:nvPicPr>
          <p:cNvPr id="8" name="logo_gul">
            <a:extLst>
              <a:ext uri="{FF2B5EF4-FFF2-40B4-BE49-F238E27FC236}">
                <a16:creationId xmlns:a16="http://schemas.microsoft.com/office/drawing/2014/main" id="{FC393D3E-C050-40F9-816F-B6EA7FC3F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69" y="457257"/>
            <a:ext cx="548640" cy="612362"/>
          </a:xfrm>
          <a:prstGeom prst="rect">
            <a:avLst/>
          </a:prstGeom>
        </p:spPr>
      </p:pic>
      <p:pic>
        <p:nvPicPr>
          <p:cNvPr id="9" name="logo_beige" descr="Et bilde som inneholder verktøy, skrunøkkel&#10;&#10;Beskrivelse som er generert med høy visshet" hidden="1">
            <a:extLst>
              <a:ext uri="{FF2B5EF4-FFF2-40B4-BE49-F238E27FC236}">
                <a16:creationId xmlns:a16="http://schemas.microsoft.com/office/drawing/2014/main" id="{ABE5CBE6-E2D6-4553-A491-4D45E48597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69" y="457257"/>
            <a:ext cx="548640" cy="612362"/>
          </a:xfrm>
          <a:prstGeom prst="rect">
            <a:avLst/>
          </a:prstGeom>
        </p:spPr>
      </p:pic>
      <p:pic>
        <p:nvPicPr>
          <p:cNvPr id="10" name="logo_bla" descr="Et bilde som inneholder objekt&#10;&#10;Beskrivelse som er generert med høy visshet" hidden="1">
            <a:extLst>
              <a:ext uri="{FF2B5EF4-FFF2-40B4-BE49-F238E27FC236}">
                <a16:creationId xmlns:a16="http://schemas.microsoft.com/office/drawing/2014/main" id="{810A30F1-52BB-4D05-9919-9D60AECB77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69" y="457257"/>
            <a:ext cx="548640" cy="612362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110E2EE2-CC4E-47F3-AABC-347A7D985C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2460" y="1480991"/>
            <a:ext cx="4155149" cy="469597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54E4EC-00C2-4E18-90E6-EF2CA9475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59" y="288398"/>
            <a:ext cx="3326055" cy="830997"/>
          </a:xfrm>
        </p:spPr>
        <p:txBody>
          <a:bodyPr anchor="b" anchorCtr="0">
            <a:normAutofit/>
          </a:bodyPr>
          <a:lstStyle>
            <a:lvl1pPr>
              <a:spcAft>
                <a:spcPts val="0"/>
              </a:spcAft>
              <a:defRPr sz="2000" cap="none" baseline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08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9">
            <a:extLst>
              <a:ext uri="{FF2B5EF4-FFF2-40B4-BE49-F238E27FC236}">
                <a16:creationId xmlns:a16="http://schemas.microsoft.com/office/drawing/2014/main" id="{5ACCAEB8-6144-42EB-BBDC-F55020068F2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5280660" cy="6858000"/>
          </a:xfrm>
          <a:solidFill>
            <a:schemeClr val="bg1">
              <a:lumMod val="50000"/>
            </a:schemeClr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26.05.2025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110E2EE2-CC4E-47F3-AABC-347A7D985C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44768" y="1480991"/>
            <a:ext cx="5294773" cy="469597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1F5788C-2F9F-421F-A3B1-5E4BD0F8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4768" y="288398"/>
            <a:ext cx="4334653" cy="830997"/>
          </a:xfrm>
        </p:spPr>
        <p:txBody>
          <a:bodyPr anchor="b" anchorCtr="0">
            <a:normAutofit/>
          </a:bodyPr>
          <a:lstStyle>
            <a:lvl1pPr>
              <a:spcAft>
                <a:spcPts val="0"/>
              </a:spcAft>
              <a:defRPr sz="2000" cap="none" baseline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2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,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26.05.2025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bilde 9">
            <a:extLst>
              <a:ext uri="{FF2B5EF4-FFF2-40B4-BE49-F238E27FC236}">
                <a16:creationId xmlns:a16="http://schemas.microsoft.com/office/drawing/2014/main" id="{E4C9F498-6F44-4CA2-AF18-37B16BED12C0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20082" y="1847023"/>
            <a:ext cx="6248810" cy="3514958"/>
          </a:xfrm>
          <a:solidFill>
            <a:schemeClr val="bg1">
              <a:lumMod val="50000"/>
            </a:schemeClr>
          </a:solidFill>
        </p:spPr>
        <p:txBody>
          <a:bodyPr tIns="360000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14">
            <a:extLst>
              <a:ext uri="{FF2B5EF4-FFF2-40B4-BE49-F238E27FC236}">
                <a16:creationId xmlns:a16="http://schemas.microsoft.com/office/drawing/2014/main" id="{0F42FF05-9A5C-42EA-96C3-47171AE49D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36943" y="1847032"/>
            <a:ext cx="3902599" cy="432993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DD6478-91A1-4964-ACA2-E26D9F4BD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943" y="681038"/>
            <a:ext cx="3902598" cy="830997"/>
          </a:xfrm>
        </p:spPr>
        <p:txBody>
          <a:bodyPr anchor="b" anchorCtr="0">
            <a:normAutofit/>
          </a:bodyPr>
          <a:lstStyle>
            <a:lvl1pPr>
              <a:spcAft>
                <a:spcPts val="0"/>
              </a:spcAft>
              <a:defRPr sz="2000" cap="none" baseline="0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41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ekst 7">
            <a:extLst>
              <a:ext uri="{FF2B5EF4-FFF2-40B4-BE49-F238E27FC236}">
                <a16:creationId xmlns:a16="http://schemas.microsoft.com/office/drawing/2014/main" id="{E63E4E42-00DC-4CD8-8D2A-A2ED1C35DD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79550" y="2438271"/>
            <a:ext cx="8999871" cy="373869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A0E74-B8A8-4360-A367-9FF538085BF2}" type="datetimeFigureOut">
              <a:rPr lang="nb-NO" smtClean="0"/>
              <a:t>26.05.2025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57444-737A-4256-A71F-2C8225BFF0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4FBCB943-AE00-4825-843E-FE156C6BDC3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9550" y="1212534"/>
            <a:ext cx="8999871" cy="98488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F609443-9AE4-46E7-8FE7-2CE88496B0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" y="471764"/>
            <a:ext cx="2179324" cy="52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70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3693" y="326129"/>
            <a:ext cx="9601200" cy="11079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3693" y="2115183"/>
            <a:ext cx="10685848" cy="395310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2459" y="6446580"/>
            <a:ext cx="192024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fld id="{6A1A0E74-B8A8-4360-A367-9FF538085BF2}" type="datetimeFigureOut">
              <a:rPr lang="nb-NO" smtClean="0"/>
              <a:pPr/>
              <a:t>26.05.2025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5640" y="6446580"/>
            <a:ext cx="5760720" cy="184666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79421" y="6446580"/>
            <a:ext cx="960120" cy="1846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tx1"/>
                </a:solidFill>
              </a:defRPr>
            </a:lvl1pPr>
          </a:lstStyle>
          <a:p>
            <a:fld id="{36457444-737A-4256-A71F-2C8225BFF095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logo_gul">
            <a:extLst>
              <a:ext uri="{FF2B5EF4-FFF2-40B4-BE49-F238E27FC236}">
                <a16:creationId xmlns:a16="http://schemas.microsoft.com/office/drawing/2014/main" id="{568E141C-BC32-4EA7-B2A0-38340A669A3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70" y="396050"/>
            <a:ext cx="548640" cy="612362"/>
          </a:xfrm>
          <a:prstGeom prst="rect">
            <a:avLst/>
          </a:prstGeom>
        </p:spPr>
      </p:pic>
      <p:pic>
        <p:nvPicPr>
          <p:cNvPr id="11" name="logo_beige" descr="Et bilde som inneholder verktøy, skrunøkkel&#10;&#10;Beskrivelse som er generert med høy visshet" hidden="1">
            <a:extLst>
              <a:ext uri="{FF2B5EF4-FFF2-40B4-BE49-F238E27FC236}">
                <a16:creationId xmlns:a16="http://schemas.microsoft.com/office/drawing/2014/main" id="{413738F4-4345-4546-B6AE-0A137D4FB7E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70" y="396050"/>
            <a:ext cx="548640" cy="612362"/>
          </a:xfrm>
          <a:prstGeom prst="rect">
            <a:avLst/>
          </a:prstGeom>
        </p:spPr>
      </p:pic>
      <p:pic>
        <p:nvPicPr>
          <p:cNvPr id="9" name="logo_bla" descr="Et bilde som inneholder objekt&#10;&#10;Beskrivelse som er generert med høy visshet" hidden="1">
            <a:extLst>
              <a:ext uri="{FF2B5EF4-FFF2-40B4-BE49-F238E27FC236}">
                <a16:creationId xmlns:a16="http://schemas.microsoft.com/office/drawing/2014/main" id="{F439C0E1-1A3C-408E-87BE-8917EC33988C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270" y="396050"/>
            <a:ext cx="548640" cy="6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84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4" r:id="rId4"/>
    <p:sldLayoutId id="2147483665" r:id="rId5"/>
    <p:sldLayoutId id="2147483672" r:id="rId6"/>
    <p:sldLayoutId id="2147483673" r:id="rId7"/>
    <p:sldLayoutId id="2147483674" r:id="rId8"/>
    <p:sldLayoutId id="2147483676" r:id="rId9"/>
    <p:sldLayoutId id="2147483666" r:id="rId10"/>
    <p:sldLayoutId id="2147483667" r:id="rId11"/>
    <p:sldLayoutId id="2147483677" r:id="rId12"/>
  </p:sldLayoutIdLst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buNone/>
        <a:defRPr sz="36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00" indent="-324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8000" indent="-324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2000" indent="-324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00" indent="-324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324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youtube.com/watch?v=-iGKCV6PXRo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annkon@trondelagfylke.no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eb.trondelagfylke.no/skjetlein-videregaende-skole/utdanningsprogrammer/sto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eb.trondelagfylke.no/skjetlein-videregaende-skole/utdanningsprogrammer/tilrettelagt-opplaring-naturbruk/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5CAFB2-6E0D-49A8-99F0-04FF78C5A8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Tilrettelagte tilbud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66E8297-8E85-4F43-B346-0DEF68D0D9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Skjetlein vgs</a:t>
            </a:r>
          </a:p>
        </p:txBody>
      </p:sp>
    </p:spTree>
    <p:extLst>
      <p:ext uri="{BB962C8B-B14F-4D97-AF65-F5344CB8AC3E}">
        <p14:creationId xmlns:p14="http://schemas.microsoft.com/office/powerpoint/2010/main" val="2818905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E2893986-BF14-45EA-A0C3-1041423DB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93" y="326129"/>
            <a:ext cx="9601200" cy="1107996"/>
          </a:xfrm>
        </p:spPr>
        <p:txBody>
          <a:bodyPr anchor="ctr">
            <a:normAutofit/>
          </a:bodyPr>
          <a:lstStyle/>
          <a:p>
            <a:r>
              <a:rPr lang="nb-NO" dirty="0"/>
              <a:t>Tilrettelagt opplæring,  hverdagslivstrening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6AC23F1-7431-276B-7C74-D5FD91B28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800" y="2115183"/>
            <a:ext cx="3309519" cy="4366486"/>
          </a:xfrm>
          <a:prstGeom prst="rect">
            <a:avLst/>
          </a:prstGeom>
          <a:noFill/>
        </p:spPr>
      </p:pic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DD2DD958-9E33-4E98-94A5-8F4B0B2F6E6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53693" y="2115183"/>
            <a:ext cx="5184648" cy="395310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nb-NO" dirty="0"/>
          </a:p>
          <a:p>
            <a:pPr>
              <a:spcAft>
                <a:spcPts val="600"/>
              </a:spcAft>
            </a:pPr>
            <a:endParaRPr lang="nb-NO" dirty="0"/>
          </a:p>
          <a:p>
            <a:pPr>
              <a:spcAft>
                <a:spcPts val="600"/>
              </a:spcAft>
            </a:pPr>
            <a:endParaRPr lang="nb-NO" dirty="0"/>
          </a:p>
          <a:p>
            <a:pPr>
              <a:spcAft>
                <a:spcPts val="600"/>
              </a:spcAft>
            </a:pPr>
            <a:endParaRPr lang="nb-NO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C1EF1D3-4D67-15FB-6491-9FF434ABB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867" y="2093012"/>
            <a:ext cx="4538134" cy="443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690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CA6AD6E6-B03B-4D32-891B-6F72118BD5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 undervisningstimer pr uke, 08.00-13.00.</a:t>
            </a:r>
          </a:p>
          <a:p>
            <a:r>
              <a:rPr lang="nb-NO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Faste team rundt elevene. Elevene har kontaktlærer og primærkontakt.</a:t>
            </a:r>
          </a:p>
          <a:p>
            <a:r>
              <a:rPr lang="nb-NO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Undervisningen gis individuelt eller i gruppe.</a:t>
            </a:r>
          </a:p>
          <a:p>
            <a:r>
              <a:rPr lang="nb-NO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Naturbruksprofil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B64ADF17-0ED7-F529-FB4B-C9A380EC2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Organisering</a:t>
            </a:r>
          </a:p>
        </p:txBody>
      </p:sp>
    </p:spTree>
    <p:extLst>
      <p:ext uri="{BB962C8B-B14F-4D97-AF65-F5344CB8AC3E}">
        <p14:creationId xmlns:p14="http://schemas.microsoft.com/office/powerpoint/2010/main" val="4100005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C8D9CEF-0870-E9B4-E830-8B166A554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6731" y="3780763"/>
            <a:ext cx="10605370" cy="1621554"/>
          </a:xfrm>
        </p:spPr>
        <p:txBody>
          <a:bodyPr/>
          <a:lstStyle/>
          <a:p>
            <a:endParaRPr lang="nb-NO" dirty="0"/>
          </a:p>
        </p:txBody>
      </p:sp>
      <p:pic>
        <p:nvPicPr>
          <p:cNvPr id="1026" name="Bilde 1" descr="Skjetleinvgs STO skjetleinvgssto  Instagrambilder og videoer og 2 sider til  Arbeid 2  Microsoft Edge">
            <a:extLst>
              <a:ext uri="{FF2B5EF4-FFF2-40B4-BE49-F238E27FC236}">
                <a16:creationId xmlns:a16="http://schemas.microsoft.com/office/drawing/2014/main" id="{748426E1-EBA4-4140-6A1F-58A4F953D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59" y="2115182"/>
            <a:ext cx="4774581" cy="395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e 1" descr="Skjetleinvgs STO skjetleinvgssto  Instagrambilder og videoer  Profil 1  Microsoft Edge">
            <a:extLst>
              <a:ext uri="{FF2B5EF4-FFF2-40B4-BE49-F238E27FC236}">
                <a16:creationId xmlns:a16="http://schemas.microsoft.com/office/drawing/2014/main" id="{56294210-C227-B544-87AF-34E2C0F75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623" y="2115182"/>
            <a:ext cx="6373232" cy="395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970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91CBA-76F3-0F76-96BA-7FC92EE6C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tel 2">
            <a:extLst>
              <a:ext uri="{FF2B5EF4-FFF2-40B4-BE49-F238E27FC236}">
                <a16:creationId xmlns:a16="http://schemas.microsoft.com/office/drawing/2014/main" id="{6465603C-62B4-11E0-A2FC-B9B6B7E36F99}"/>
              </a:ext>
            </a:extLst>
          </p:cNvPr>
          <p:cNvSpPr txBox="1">
            <a:spLocks/>
          </p:cNvSpPr>
          <p:nvPr/>
        </p:nvSpPr>
        <p:spPr>
          <a:xfrm>
            <a:off x="646815" y="341563"/>
            <a:ext cx="9601200" cy="9386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3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Eksempel på timeplan </a:t>
            </a:r>
          </a:p>
        </p:txBody>
      </p:sp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57A69E4B-A8F7-7A0A-6DD9-710323902E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98537"/>
              </p:ext>
            </p:extLst>
          </p:nvPr>
        </p:nvGraphicFramePr>
        <p:xfrm>
          <a:off x="173511" y="1000273"/>
          <a:ext cx="7647710" cy="5727432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529542">
                  <a:extLst>
                    <a:ext uri="{9D8B030D-6E8A-4147-A177-3AD203B41FA5}">
                      <a16:colId xmlns:a16="http://schemas.microsoft.com/office/drawing/2014/main" val="2696251101"/>
                    </a:ext>
                  </a:extLst>
                </a:gridCol>
                <a:gridCol w="1529542">
                  <a:extLst>
                    <a:ext uri="{9D8B030D-6E8A-4147-A177-3AD203B41FA5}">
                      <a16:colId xmlns:a16="http://schemas.microsoft.com/office/drawing/2014/main" val="2742134270"/>
                    </a:ext>
                  </a:extLst>
                </a:gridCol>
                <a:gridCol w="1529542">
                  <a:extLst>
                    <a:ext uri="{9D8B030D-6E8A-4147-A177-3AD203B41FA5}">
                      <a16:colId xmlns:a16="http://schemas.microsoft.com/office/drawing/2014/main" val="158243607"/>
                    </a:ext>
                  </a:extLst>
                </a:gridCol>
                <a:gridCol w="1529542">
                  <a:extLst>
                    <a:ext uri="{9D8B030D-6E8A-4147-A177-3AD203B41FA5}">
                      <a16:colId xmlns:a16="http://schemas.microsoft.com/office/drawing/2014/main" val="3945318814"/>
                    </a:ext>
                  </a:extLst>
                </a:gridCol>
                <a:gridCol w="1529542">
                  <a:extLst>
                    <a:ext uri="{9D8B030D-6E8A-4147-A177-3AD203B41FA5}">
                      <a16:colId xmlns:a16="http://schemas.microsoft.com/office/drawing/2014/main" val="1208497118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Mandag </a:t>
                      </a:r>
                      <a:endParaRPr lang="nb-NO" sz="14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14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Tirsdag </a:t>
                      </a:r>
                      <a:endParaRPr lang="nb-NO" sz="14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Onsdag </a:t>
                      </a:r>
                      <a:endParaRPr lang="nb-NO" sz="14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14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Torsdag </a:t>
                      </a:r>
                      <a:endParaRPr lang="nb-NO" sz="14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14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Fredag </a:t>
                      </a:r>
                      <a:endParaRPr lang="nb-NO" sz="14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53162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08.00-09.00</a:t>
                      </a:r>
                      <a:b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Frokost</a:t>
                      </a:r>
                      <a:b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Dagsplan</a:t>
                      </a:r>
                      <a:b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endParaRPr lang="nb-NO" sz="1300" b="0" kern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08.00-09.00 </a:t>
                      </a:r>
                      <a:b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Frokost</a:t>
                      </a:r>
                      <a:br>
                        <a:rPr lang="nb-NO" sz="13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Dagsplan</a:t>
                      </a: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08.00-09.00 </a:t>
                      </a:r>
                      <a:b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Frokost</a:t>
                      </a:r>
                      <a:br>
                        <a:rPr lang="nb-NO" sz="13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Dagsplan</a:t>
                      </a: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08.00-09.00 </a:t>
                      </a:r>
                      <a:b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Frokost</a:t>
                      </a:r>
                      <a:br>
                        <a:rPr lang="nb-NO" sz="13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Dagsplan</a:t>
                      </a: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08.00-09.00 </a:t>
                      </a:r>
                      <a:b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Frokost</a:t>
                      </a:r>
                      <a:br>
                        <a:rPr lang="nb-NO" sz="13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Dagsplan</a:t>
                      </a: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196788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b-NO" sz="13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09.00-09.30</a:t>
                      </a:r>
                      <a:br>
                        <a:rPr lang="nb-NO" sz="13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Samling</a:t>
                      </a: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nb-NO" sz="13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09.00-09.30</a:t>
                      </a:r>
                      <a:br>
                        <a:rPr lang="nb-NO" sz="13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Samling</a:t>
                      </a: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 </a:t>
                      </a:r>
                      <a:r>
                        <a:rPr lang="nb-NO" sz="13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09.00-09.30</a:t>
                      </a:r>
                      <a:br>
                        <a:rPr lang="nb-NO" sz="13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Samling</a:t>
                      </a: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3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09.00-09.30</a:t>
                      </a:r>
                      <a:br>
                        <a:rPr lang="nb-NO" sz="13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Samling</a:t>
                      </a: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nb-NO" sz="13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09.00-09.30</a:t>
                      </a:r>
                      <a:br>
                        <a:rPr lang="nb-NO" sz="13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Samling</a:t>
                      </a: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249713"/>
                  </a:ext>
                </a:extLst>
              </a:tr>
              <a:tr h="540000"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09.30-11.00</a:t>
                      </a:r>
                      <a:b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Arbeidsøkt</a:t>
                      </a:r>
                      <a:endParaRPr lang="nb-NO" sz="13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09.30-11.00</a:t>
                      </a:r>
                      <a:b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Arbeidsøkt</a:t>
                      </a:r>
                      <a:endParaRPr lang="nb-NO" sz="13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nb-NO" sz="13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09.30-11.00</a:t>
                      </a:r>
                      <a:b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Arbeidsøkt</a:t>
                      </a:r>
                      <a:endParaRPr lang="nb-NO" sz="13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endParaRPr lang="nb-NO" sz="13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b-NO" sz="13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09.30-10.00</a:t>
                      </a:r>
                      <a:br>
                        <a:rPr lang="nb-NO" sz="13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Arbeidsøkt</a:t>
                      </a:r>
                      <a:endParaRPr lang="nb-NO" sz="13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3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09.30-10.00</a:t>
                      </a:r>
                      <a:br>
                        <a:rPr lang="nb-NO" sz="13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Arbeidsøkt</a:t>
                      </a:r>
                      <a:endParaRPr lang="nb-NO" sz="13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3925585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nb-NO" sz="12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10.00-11.00</a:t>
                      </a:r>
                      <a:b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Gym</a:t>
                      </a:r>
                      <a:endParaRPr lang="nb-NO" sz="13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10.00-11.00</a:t>
                      </a:r>
                      <a:b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Naturbasert aktivitet</a:t>
                      </a:r>
                      <a:endParaRPr lang="nb-NO" sz="13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231898"/>
                  </a:ext>
                </a:extLst>
              </a:tr>
              <a:tr h="449722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11.00-11.30</a:t>
                      </a:r>
                      <a:b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Lunsj </a:t>
                      </a:r>
                      <a:endParaRPr lang="nb-NO" sz="13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11.00-11.30</a:t>
                      </a:r>
                      <a:b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Lunsj </a:t>
                      </a:r>
                      <a:endParaRPr lang="nb-NO" sz="13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10.45-11.30</a:t>
                      </a:r>
                      <a:b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Lunsj i kantina</a:t>
                      </a:r>
                      <a:endParaRPr lang="nb-NO" sz="13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11.00-11.30</a:t>
                      </a:r>
                      <a:b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Lunsj  </a:t>
                      </a:r>
                      <a:endParaRPr lang="nb-NO" sz="13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11.00-11.30</a:t>
                      </a:r>
                      <a:b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Lunsj  </a:t>
                      </a:r>
                      <a:endParaRPr lang="nb-NO" sz="13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45727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11.30-12.30</a:t>
                      </a:r>
                      <a:b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Prosjekt</a:t>
                      </a:r>
                      <a:endParaRPr lang="nb-NO" sz="13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11.30-12.30</a:t>
                      </a:r>
                      <a:b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Gym</a:t>
                      </a: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13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11.30-12.30</a:t>
                      </a:r>
                      <a:b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Smådyr</a:t>
                      </a: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13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11.30-12.30</a:t>
                      </a:r>
                      <a:b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Prosjekt</a:t>
                      </a:r>
                      <a:endParaRPr lang="nb-NO" sz="13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11.30-12.30</a:t>
                      </a:r>
                      <a:b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Naturbasert aktivitet</a:t>
                      </a: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nb-NO" sz="13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095408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12.30-13.00 </a:t>
                      </a:r>
                      <a:b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Arbeidsøkt</a:t>
                      </a:r>
                      <a:endParaRPr lang="nb-NO" sz="13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12.30-13.00 </a:t>
                      </a:r>
                      <a:b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Arbeidsøkt</a:t>
                      </a:r>
                      <a:endParaRPr lang="nb-NO" sz="13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12.30-13.00 </a:t>
                      </a:r>
                      <a:b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Arbeidsøkt</a:t>
                      </a:r>
                      <a:endParaRPr lang="nb-NO" sz="13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12.30-13.00 </a:t>
                      </a:r>
                      <a:b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Arbeidsøkt</a:t>
                      </a:r>
                      <a:endParaRPr lang="nb-NO" sz="13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12.30-13.00 </a:t>
                      </a:r>
                      <a:b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Arbeidsøkt</a:t>
                      </a:r>
                      <a:endParaRPr lang="nb-NO" sz="13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583987"/>
                  </a:ext>
                </a:extLst>
              </a:tr>
              <a:tr h="211692">
                <a:tc gridSpan="5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2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nb-NO" sz="12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TILSYNSTID:</a:t>
                      </a:r>
                      <a:endParaRPr lang="nb-NO" sz="1200" b="0" kern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nb-NO" sz="12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1489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2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13.00-16.00</a:t>
                      </a:r>
                      <a:br>
                        <a:rPr lang="nb-NO" sz="12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2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Arbeidsøkt</a:t>
                      </a:r>
                      <a:br>
                        <a:rPr lang="nb-NO" sz="12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2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</a:t>
                      </a:r>
                      <a:br>
                        <a:rPr lang="nb-NO" sz="12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2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Aktivitet</a:t>
                      </a:r>
                      <a:br>
                        <a:rPr lang="nb-NO" sz="12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2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Pause</a:t>
                      </a:r>
                      <a:endParaRPr lang="nb-NO" sz="1200" b="0" kern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2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13.00-16.00</a:t>
                      </a:r>
                      <a:br>
                        <a:rPr lang="nb-NO" sz="12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2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Arbeidsøkt</a:t>
                      </a:r>
                      <a:br>
                        <a:rPr lang="nb-NO" sz="12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2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</a:t>
                      </a:r>
                      <a:br>
                        <a:rPr lang="nb-NO" sz="12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2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Aktivitet</a:t>
                      </a:r>
                      <a:br>
                        <a:rPr lang="nb-NO" sz="12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2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Pause</a:t>
                      </a: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2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13.00-14.00</a:t>
                      </a:r>
                      <a:br>
                        <a:rPr lang="nb-NO" sz="12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2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Arbeidsøkt</a:t>
                      </a: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2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13.00-16.00</a:t>
                      </a:r>
                      <a:br>
                        <a:rPr lang="nb-NO" sz="12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2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Arbeidsøkt</a:t>
                      </a:r>
                      <a:br>
                        <a:rPr lang="nb-NO" sz="12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2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</a:t>
                      </a:r>
                      <a:br>
                        <a:rPr lang="nb-NO" sz="12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2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Aktivitet</a:t>
                      </a:r>
                      <a:br>
                        <a:rPr lang="nb-NO" sz="12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2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Pause</a:t>
                      </a: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2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13.00-16.00 </a:t>
                      </a:r>
                      <a:br>
                        <a:rPr lang="nb-NO" sz="12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2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Arbeidsøkt</a:t>
                      </a:r>
                      <a:br>
                        <a:rPr lang="nb-NO" sz="12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2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Mat</a:t>
                      </a:r>
                      <a:br>
                        <a:rPr lang="nb-NO" sz="12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2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Aktivitet</a:t>
                      </a:r>
                      <a:br>
                        <a:rPr lang="nb-NO" sz="12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b-NO" sz="12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Pause</a:t>
                      </a: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351563"/>
                  </a:ext>
                </a:extLst>
              </a:tr>
            </a:tbl>
          </a:graphicData>
        </a:graphic>
      </p:graphicFrame>
      <p:pic>
        <p:nvPicPr>
          <p:cNvPr id="4" name="Bilde 3">
            <a:extLst>
              <a:ext uri="{FF2B5EF4-FFF2-40B4-BE49-F238E27FC236}">
                <a16:creationId xmlns:a16="http://schemas.microsoft.com/office/drawing/2014/main" id="{0C130B24-ADD8-088B-E2DD-2F817F40F5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167"/>
          <a:stretch/>
        </p:blipFill>
        <p:spPr>
          <a:xfrm>
            <a:off x="7936121" y="1000272"/>
            <a:ext cx="1973481" cy="5727431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3B128488-F0AC-0E27-07AC-723BCCCF0E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83" t="6174" r="9594"/>
          <a:stretch/>
        </p:blipFill>
        <p:spPr>
          <a:xfrm>
            <a:off x="9966036" y="1419507"/>
            <a:ext cx="2225964" cy="488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90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F0945F45-5521-8AFB-0E12-C11E3FCCB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Avdelingen ligger i bygget «Solsiden»</a:t>
            </a:r>
          </a:p>
          <a:p>
            <a:r>
              <a:rPr lang="nb-NO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Avdelingen har to separate innganger, to garderober, to fellesrom med kjøkken. Ett sanserom, fire bad og mindre grupperom.</a:t>
            </a:r>
          </a:p>
          <a:p>
            <a:r>
              <a:rPr lang="nb-NO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Avdelingen har begrenset antall enerom.</a:t>
            </a:r>
          </a:p>
          <a:p>
            <a:r>
              <a:rPr lang="nb-NO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Avdelingen har takheis, personløfter og stellebenk.</a:t>
            </a:r>
          </a:p>
          <a:p>
            <a:r>
              <a:rPr lang="nb-NO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Avdelingen har egen adkomst til kantine/hovedbygg.</a:t>
            </a:r>
          </a:p>
          <a:p>
            <a:r>
              <a:rPr lang="nb-NO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Skolen ligger landlig til.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412D98BD-6CA4-CDA9-9EDF-AEDF6DA78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Fysiske rammebetingelser</a:t>
            </a:r>
          </a:p>
        </p:txBody>
      </p:sp>
    </p:spTree>
    <p:extLst>
      <p:ext uri="{BB962C8B-B14F-4D97-AF65-F5344CB8AC3E}">
        <p14:creationId xmlns:p14="http://schemas.microsoft.com/office/powerpoint/2010/main" val="3566831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0F8422CB-2C3D-A2A0-6BF0-D4498B1F1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2800" dirty="0">
                <a:hlinkClick r:id="rId2"/>
              </a:rPr>
              <a:t>Særskilt </a:t>
            </a:r>
            <a:r>
              <a:rPr lang="nb-NO" dirty="0">
                <a:hlinkClick r:id="rId2"/>
              </a:rPr>
              <a:t>t</a:t>
            </a:r>
            <a:r>
              <a:rPr lang="nb-NO" sz="2800" dirty="0">
                <a:hlinkClick r:id="rId2"/>
              </a:rPr>
              <a:t>ilrettelagt opplæring ved Skjetlein – </a:t>
            </a:r>
            <a:r>
              <a:rPr lang="nb-NO" sz="2800" dirty="0" err="1">
                <a:hlinkClick r:id="rId2"/>
              </a:rPr>
              <a:t>YouTube</a:t>
            </a:r>
            <a:endParaRPr lang="nb-NO" sz="2800" dirty="0"/>
          </a:p>
          <a:p>
            <a:endParaRPr lang="nb-NO" dirty="0"/>
          </a:p>
          <a:p>
            <a:endParaRPr lang="nb-NO" sz="2800" dirty="0"/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DE38C12B-1122-6860-CEF7-2156DEC3A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Ytterligere informasjon finner du her:</a:t>
            </a:r>
          </a:p>
        </p:txBody>
      </p:sp>
      <p:pic>
        <p:nvPicPr>
          <p:cNvPr id="4" name="Plassholder for innhold 4" descr="Et bilde som inneholder tekst, skjermbilde, Font, sirkel&#10;&#10;Automatisk generert beskrivelse">
            <a:extLst>
              <a:ext uri="{FF2B5EF4-FFF2-40B4-BE49-F238E27FC236}">
                <a16:creationId xmlns:a16="http://schemas.microsoft.com/office/drawing/2014/main" id="{9E93F1D4-CE91-E6C7-9254-1983FA3AA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1" y="3088639"/>
            <a:ext cx="3583994" cy="344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38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791590B3-32E6-FC60-A225-96688EDD1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93" y="326129"/>
            <a:ext cx="9601200" cy="1107996"/>
          </a:xfrm>
        </p:spPr>
        <p:txBody>
          <a:bodyPr anchor="ctr">
            <a:normAutofit/>
          </a:bodyPr>
          <a:lstStyle/>
          <a:p>
            <a:r>
              <a:rPr lang="nb-NO" dirty="0"/>
              <a:t>Kontaktinformasjon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52FC729-A0F3-4182-3A71-505B8E2B2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4893" y="2361361"/>
            <a:ext cx="5184648" cy="3460752"/>
          </a:xfrm>
          <a:prstGeom prst="rect">
            <a:avLst/>
          </a:prstGeom>
          <a:noFill/>
        </p:spPr>
      </p:pic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D75CFF3A-842B-1E23-3BDB-15AAE567CA6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53692" y="2115182"/>
            <a:ext cx="5342307" cy="417929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nb-NO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ytterligere informasjon ta kontakt med: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nb-NO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nb-NO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Avdelingsleder 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nb-NO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Anne Kongshaug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nb-NO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Tlf: 950 50 215</a:t>
            </a: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nb-NO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E-post: </a:t>
            </a:r>
            <a:r>
              <a:rPr lang="nb-NO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annkon@trondelagfylke.no</a:t>
            </a:r>
            <a:endParaRPr lang="nb-NO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endParaRPr lang="nb-NO" sz="2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90000"/>
              </a:lnSpc>
              <a:spcAft>
                <a:spcPts val="600"/>
              </a:spcAft>
              <a:buNone/>
            </a:pPr>
            <a:r>
              <a:rPr lang="nb-NO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Hjemmeside: </a:t>
            </a:r>
            <a:br>
              <a:rPr lang="nb-NO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b-NO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Tilrettelagt opplæring - Hverdagslivstrening</a:t>
            </a:r>
            <a:endParaRPr lang="nb-NO" sz="1800" dirty="0"/>
          </a:p>
        </p:txBody>
      </p:sp>
    </p:spTree>
    <p:extLst>
      <p:ext uri="{BB962C8B-B14F-4D97-AF65-F5344CB8AC3E}">
        <p14:creationId xmlns:p14="http://schemas.microsoft.com/office/powerpoint/2010/main" val="43420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639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E2893986-BF14-45EA-A0C3-1041423DB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Skjetlein videregående skole</a:t>
            </a:r>
          </a:p>
        </p:txBody>
      </p:sp>
      <p:pic>
        <p:nvPicPr>
          <p:cNvPr id="4" name="Plassholder for innhold 12" descr="Et bilde som inneholder gress, tre, Flyfoto, i luften&#10;&#10;Automatisk generert beskrivelse">
            <a:extLst>
              <a:ext uri="{FF2B5EF4-FFF2-40B4-BE49-F238E27FC236}">
                <a16:creationId xmlns:a16="http://schemas.microsoft.com/office/drawing/2014/main" id="{8B3D1461-D502-2FA1-9E2B-E5FEF6464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93" y="2114550"/>
            <a:ext cx="10341027" cy="441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47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DD2DD958-9E33-4E98-94A5-8F4B0B2F6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693" y="2115183"/>
            <a:ext cx="11261098" cy="3953108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Organiseringen er </a:t>
            </a:r>
            <a:r>
              <a:rPr lang="nb-NO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 </a:t>
            </a:r>
            <a:r>
              <a:rPr lang="nb-NO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ordinært </a:t>
            </a:r>
            <a:r>
              <a:rPr lang="nb-NO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tilbud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nb-NO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Studiebelastningen kan tilpasses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nb-NO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 kan gå 2 år i skole og 2 år i bedrift, mens for andre er 3 år i skole en bedre modell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nb-NO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Opplæringen </a:t>
            </a:r>
            <a:r>
              <a:rPr lang="nb-NO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gis i gruppe på maks </a:t>
            </a:r>
            <a:r>
              <a:rPr lang="nb-NO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 elever</a:t>
            </a:r>
            <a:endParaRPr lang="nb-NO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nb-NO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Miljøpersonale følger klassen, undervisning gis av ulike faglærere</a:t>
            </a:r>
            <a:endParaRPr lang="nb-NO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sz="2400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E2893986-BF14-45EA-A0C3-1041423DB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16" y="326129"/>
            <a:ext cx="10468947" cy="1107996"/>
          </a:xfrm>
        </p:spPr>
        <p:txBody>
          <a:bodyPr>
            <a:normAutofit/>
          </a:bodyPr>
          <a:lstStyle/>
          <a:p>
            <a:r>
              <a:rPr lang="nb-NO" sz="3000" dirty="0"/>
              <a:t>Tilrettelagt opplæring</a:t>
            </a:r>
          </a:p>
        </p:txBody>
      </p:sp>
    </p:spTree>
    <p:extLst>
      <p:ext uri="{BB962C8B-B14F-4D97-AF65-F5344CB8AC3E}">
        <p14:creationId xmlns:p14="http://schemas.microsoft.com/office/powerpoint/2010/main" val="4199673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F6DFCDCF-11E3-01F6-9073-59682C11E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Den praktiske opplæringen følger et øvingshjul på skolens opplæringsarenaer, som for eksempel fjøs, gartneri, smådyrsstall og stall</a:t>
            </a:r>
          </a:p>
          <a:p>
            <a:endParaRPr lang="nb-NO" dirty="0"/>
          </a:p>
          <a:p>
            <a:r>
              <a:rPr lang="nb-NO" dirty="0"/>
              <a:t>Opplæring med dyr gir begrensninger for hvor forutsigbart opplæringstilbud blir 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Mindre grupper ved bruk av to-</a:t>
            </a:r>
            <a:r>
              <a:rPr lang="nb-NO" dirty="0" err="1"/>
              <a:t>lærersystem</a:t>
            </a:r>
            <a:r>
              <a:rPr lang="nb-NO" dirty="0"/>
              <a:t> i fagene engelsk og matematikk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E8124E16-06BD-A01C-9AA0-CE3766A0D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Tilrettelagt opplæring, naturbruk</a:t>
            </a:r>
          </a:p>
        </p:txBody>
      </p:sp>
    </p:spTree>
    <p:extLst>
      <p:ext uri="{BB962C8B-B14F-4D97-AF65-F5344CB8AC3E}">
        <p14:creationId xmlns:p14="http://schemas.microsoft.com/office/powerpoint/2010/main" val="982863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DD2DD958-9E33-4E98-94A5-8F4B0B2F6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nb-NO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kke eget lokale/klasserom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E2893986-BF14-45EA-A0C3-1041423DB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Lokaler </a:t>
            </a:r>
          </a:p>
        </p:txBody>
      </p:sp>
    </p:spTree>
    <p:extLst>
      <p:ext uri="{BB962C8B-B14F-4D97-AF65-F5344CB8AC3E}">
        <p14:creationId xmlns:p14="http://schemas.microsoft.com/office/powerpoint/2010/main" val="2529055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DD2DD958-9E33-4E98-94A5-8F4B0B2F6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694" y="2115183"/>
            <a:ext cx="7144310" cy="3953108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nb-NO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Mye av opplæringen er praktisk arbeid ute og på skolens opplæringsarenaer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nb-NO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På Tilrettelagt opplæring Naturbruk er det ulike faglærere og flere voksne knyttet til elevgruppa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nb-NO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 praktiske opplæringen gjøres i </a:t>
            </a:r>
            <a:r>
              <a:rPr lang="nb-NO" sz="2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samarbeidsgrupper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nb-NO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nb-NO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endParaRPr lang="nb-NO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nb-NO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nb-NO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nb-NO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E2893986-BF14-45EA-A0C3-1041423DB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Dette gjør vi </a:t>
            </a:r>
          </a:p>
        </p:txBody>
      </p:sp>
      <p:pic>
        <p:nvPicPr>
          <p:cNvPr id="4" name="Bilde 1" descr="Skjetleinvgs STO skjetleinvgssto  Instagrambilder og videoer og 2 sider til  Arbeid 2  Microsoft Edge">
            <a:extLst>
              <a:ext uri="{FF2B5EF4-FFF2-40B4-BE49-F238E27FC236}">
                <a16:creationId xmlns:a16="http://schemas.microsoft.com/office/drawing/2014/main" id="{823B0B26-3638-5AFF-4A5A-9B0BC21391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8"/>
          <a:stretch/>
        </p:blipFill>
        <p:spPr bwMode="auto">
          <a:xfrm>
            <a:off x="7898004" y="2756397"/>
            <a:ext cx="4043805" cy="267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913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DD2DD958-9E33-4E98-94A5-8F4B0B2F6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 har gode erfaringer med å formidle lærekandidater innen anleggsgartnerfaget og hestefaget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 er i</a:t>
            </a:r>
            <a:r>
              <a:rPr lang="nb-NO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kke så mange yrkesmuligheter innen naturbruk for de med behov for varig tilrettelagt arbeid</a:t>
            </a: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E2893986-BF14-45EA-A0C3-1041423DB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Samarbeidspartnere - formidling</a:t>
            </a:r>
          </a:p>
        </p:txBody>
      </p:sp>
    </p:spTree>
    <p:extLst>
      <p:ext uri="{BB962C8B-B14F-4D97-AF65-F5344CB8AC3E}">
        <p14:creationId xmlns:p14="http://schemas.microsoft.com/office/powerpoint/2010/main" val="422359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EED73369-1728-8896-ECCE-6A445431E7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06608"/>
              </p:ext>
            </p:extLst>
          </p:nvPr>
        </p:nvGraphicFramePr>
        <p:xfrm>
          <a:off x="366581" y="1004661"/>
          <a:ext cx="11458838" cy="575156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558838">
                  <a:extLst>
                    <a:ext uri="{9D8B030D-6E8A-4147-A177-3AD203B41FA5}">
                      <a16:colId xmlns:a16="http://schemas.microsoft.com/office/drawing/2014/main" val="2902555518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900497519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785320683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2158442932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1398296727"/>
                    </a:ext>
                  </a:extLst>
                </a:gridCol>
                <a:gridCol w="1980000">
                  <a:extLst>
                    <a:ext uri="{9D8B030D-6E8A-4147-A177-3AD203B41FA5}">
                      <a16:colId xmlns:a16="http://schemas.microsoft.com/office/drawing/2014/main" val="3213543508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nb-NO" sz="14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5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Mandag </a:t>
                      </a:r>
                      <a:endParaRPr lang="nb-NO" sz="15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5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Tirsdag </a:t>
                      </a:r>
                      <a:endParaRPr lang="nb-NO" sz="15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5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Onsdag </a:t>
                      </a:r>
                      <a:endParaRPr lang="nb-NO" sz="15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5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Torsdag </a:t>
                      </a:r>
                      <a:endParaRPr lang="nb-NO" sz="15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5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Fredag </a:t>
                      </a:r>
                      <a:endParaRPr lang="nb-NO" sz="15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9868490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r>
                        <a:rPr lang="nb-NO" sz="14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1. time</a:t>
                      </a:r>
                      <a:endParaRPr lang="nb-NO" sz="14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08.15-9.00 </a:t>
                      </a:r>
                      <a:endParaRPr lang="nb-NO" sz="14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Engelsk</a:t>
                      </a:r>
                      <a:endParaRPr lang="nb-NO" sz="13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nb-NO" sz="13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Engelsk</a:t>
                      </a:r>
                      <a:endParaRPr lang="nb-NO" sz="1300" kern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nb-NO" sz="13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nb-NO" sz="13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Yrkesfaglig fordypning (YFF)</a:t>
                      </a:r>
                      <a:endParaRPr lang="nb-NO" sz="1300" b="0" kern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Ett av følgende løp:</a:t>
                      </a:r>
                    </a:p>
                    <a:p>
                      <a:pPr marL="171450" indent="-171450"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Hest</a:t>
                      </a:r>
                    </a:p>
                    <a:p>
                      <a:pPr marL="171450" indent="-171450"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Anleggsgartner/skog</a:t>
                      </a:r>
                    </a:p>
                    <a:p>
                      <a:pPr marL="171450" indent="-171450"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Landbruk</a:t>
                      </a:r>
                    </a:p>
                    <a:p>
                      <a:pPr marL="171450" indent="-171450"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FontTx/>
                        <a:buChar char="-"/>
                      </a:pPr>
                      <a:r>
                        <a:rPr lang="nb-NO" sz="13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Sports- og familiedyr</a:t>
                      </a: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  </a:t>
                      </a:r>
                      <a:endParaRPr lang="nb-NO" sz="13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nb-NO" sz="13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Naturbasert produksjon og tjenesteyting</a:t>
                      </a: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b="1" u="sng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Praktiske øvinger</a:t>
                      </a:r>
                      <a:r>
                        <a:rPr lang="nb-NO" sz="1300" u="sng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nb-NO" sz="13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endParaRPr lang="nb-NO" sz="1300" kern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cs typeface="Times New Roman" panose="02020603050405020304" pitchFamily="18" charset="0"/>
                        </a:rPr>
                        <a:t>Matematikk</a:t>
                      </a:r>
                      <a:endParaRPr lang="nb-NO" sz="13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86574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r>
                        <a:rPr lang="nb-NO" sz="14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2. time</a:t>
                      </a:r>
                      <a:endParaRPr lang="nb-NO" sz="14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9.15-10.00 </a:t>
                      </a:r>
                      <a:endParaRPr lang="nb-NO" sz="14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nb-NO" sz="12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0913414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3. time</a:t>
                      </a:r>
                      <a:endParaRPr lang="nb-NO" sz="14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10.05-10.50 </a:t>
                      </a:r>
                      <a:endParaRPr lang="nb-NO" sz="14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      </a:t>
                      </a: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cs typeface="Times New Roman" panose="02020603050405020304" pitchFamily="18" charset="0"/>
                        </a:rPr>
                        <a:t>Naturfag</a:t>
                      </a:r>
                      <a:endParaRPr lang="nb-NO" sz="13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CC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nb-NO" sz="13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nb-NO" sz="13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Naturbasert næringsaktivitet</a:t>
                      </a: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nb-NO" sz="12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nb-NO" sz="12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endParaRPr lang="nb-NO" sz="1300" kern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Naturbasert produksjon og tjenesteyting</a:t>
                      </a: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b="1" u="sng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Teori</a:t>
                      </a:r>
                      <a:endParaRPr lang="nb-NO" sz="13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286877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4. time</a:t>
                      </a:r>
                      <a:endParaRPr lang="nb-NO" sz="14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10.55-11.40</a:t>
                      </a:r>
                      <a:endParaRPr lang="nb-NO" sz="14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nb-NO" sz="12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7601695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(5. time) </a:t>
                      </a:r>
                      <a:endParaRPr lang="nb-NO" sz="14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11.40-12.30</a:t>
                      </a:r>
                      <a:endParaRPr lang="nb-NO" sz="14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b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Lunsjpause </a:t>
                      </a:r>
                      <a:endParaRPr lang="nb-NO" sz="13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b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Lunsjpause </a:t>
                      </a:r>
                      <a:endParaRPr lang="nb-NO" sz="13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b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Lunsjpause </a:t>
                      </a:r>
                      <a:endParaRPr lang="nb-NO" sz="13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b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Lunsjpause  </a:t>
                      </a:r>
                      <a:endParaRPr lang="nb-NO" sz="13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b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Lunsjpause  </a:t>
                      </a:r>
                      <a:endParaRPr lang="nb-NO" sz="13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82826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6. time </a:t>
                      </a: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12.30-13.15</a:t>
                      </a:r>
                      <a:endParaRPr lang="nb-NO" sz="14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b="1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cs typeface="Times New Roman" panose="02020603050405020304" pitchFamily="18" charset="0"/>
                        </a:rPr>
                        <a:t>Matematikk</a:t>
                      </a:r>
                      <a:endParaRPr lang="nb-NO" sz="1300" kern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Naturbasert næringsaktivitet</a:t>
                      </a:r>
                      <a:endParaRPr lang="nb-NO" sz="13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nb-NO" sz="13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Yrkesfaglig fordypning</a:t>
                      </a:r>
                      <a:endParaRPr lang="nb-NO" sz="1300" kern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nb-NO" sz="13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Naturbasert produksjon og tjenesteyting</a:t>
                      </a: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b="1" u="sng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Praktiske øvinger</a:t>
                      </a:r>
                      <a:r>
                        <a:rPr lang="nb-NO" sz="1300" u="sng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endParaRPr lang="nb-NO" sz="1300" kern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nb-NO" sz="13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nb-NO" sz="1300" b="1" kern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Engelsk</a:t>
                      </a:r>
                      <a:endParaRPr lang="nb-NO" sz="1300" kern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32191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r>
                        <a:rPr lang="nb-NO" sz="14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7. time </a:t>
                      </a: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13.20-14.05</a:t>
                      </a:r>
                      <a:endParaRPr lang="nb-NO" sz="14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b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</a:b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Naturbasert produksjon og tjenesteyting</a:t>
                      </a: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b="1" u="sng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cs typeface="Times New Roman" panose="02020603050405020304" pitchFamily="18" charset="0"/>
                        </a:rPr>
                        <a:t>Teori</a:t>
                      </a:r>
                      <a:endParaRPr lang="nb-NO" sz="1300" u="sng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b="1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Kroppsøving</a:t>
                      </a:r>
                      <a:endParaRPr lang="nb-NO" sz="13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3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nb-NO" sz="13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699463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8.time </a:t>
                      </a:r>
                      <a:endParaRPr lang="nb-NO" sz="14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14.10 - 14.55 </a:t>
                      </a:r>
                      <a:endParaRPr lang="nb-NO" sz="14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nb-NO" sz="12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nb-NO" sz="12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2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nb-NO" sz="12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610135326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b="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9. time </a:t>
                      </a:r>
                    </a:p>
                    <a:p>
                      <a:pPr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4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15.00-15.45 </a:t>
                      </a:r>
                      <a:endParaRPr lang="nb-NO" sz="14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2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2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nb-NO" sz="12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2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nb-NO" sz="12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2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nb-NO" sz="12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2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nb-NO" sz="12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200" kern="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 </a:t>
                      </a:r>
                      <a:endParaRPr lang="nb-NO" sz="12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316450"/>
                  </a:ext>
                </a:extLst>
              </a:tr>
            </a:tbl>
          </a:graphicData>
        </a:graphic>
      </p:graphicFrame>
      <p:sp>
        <p:nvSpPr>
          <p:cNvPr id="6" name="Tittel 2">
            <a:extLst>
              <a:ext uri="{FF2B5EF4-FFF2-40B4-BE49-F238E27FC236}">
                <a16:creationId xmlns:a16="http://schemas.microsoft.com/office/drawing/2014/main" id="{490301AF-7307-4652-0A10-CAA562B987CF}"/>
              </a:ext>
            </a:extLst>
          </p:cNvPr>
          <p:cNvSpPr txBox="1">
            <a:spLocks/>
          </p:cNvSpPr>
          <p:nvPr/>
        </p:nvSpPr>
        <p:spPr>
          <a:xfrm>
            <a:off x="646815" y="341563"/>
            <a:ext cx="9601200" cy="9386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3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Eksempel på timeplan </a:t>
            </a:r>
          </a:p>
        </p:txBody>
      </p:sp>
    </p:spTree>
    <p:extLst>
      <p:ext uri="{BB962C8B-B14F-4D97-AF65-F5344CB8AC3E}">
        <p14:creationId xmlns:p14="http://schemas.microsoft.com/office/powerpoint/2010/main" val="1618089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DD2DD958-9E33-4E98-94A5-8F4B0B2F6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693" y="2115183"/>
            <a:ext cx="10685848" cy="4416688"/>
          </a:xfrm>
        </p:spPr>
        <p:txBody>
          <a:bodyPr>
            <a:normAutofit fontScale="92500" lnSpcReduction="10000"/>
          </a:bodyPr>
          <a:lstStyle/>
          <a:p>
            <a:pPr marL="0" lvl="0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457200" algn="l"/>
              </a:tabLst>
            </a:pPr>
            <a:r>
              <a:rPr lang="nb-NO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ytterligere informasjon ta kontakt med:</a:t>
            </a:r>
            <a:endParaRPr lang="nb-NO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3000"/>
              </a:spcAft>
            </a:pPr>
            <a:r>
              <a:rPr lang="nb-NO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Leder av elevtjenesten</a:t>
            </a:r>
            <a:br>
              <a:rPr lang="nb-NO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b-NO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Ingvild Moen</a:t>
            </a:r>
            <a:br>
              <a:rPr lang="nb-NO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b-NO" kern="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nb-NO" kern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ob</a:t>
            </a:r>
            <a:r>
              <a:rPr lang="nb-NO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90060221, e-post: ingmoen@trondelagfylke.no </a:t>
            </a:r>
            <a:endParaRPr lang="nb-NO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3000"/>
              </a:spcAft>
            </a:pPr>
            <a:r>
              <a:rPr lang="nb-NO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Skjetlein vgs, sentralbord</a:t>
            </a:r>
            <a:br>
              <a:rPr lang="nb-NO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b-NO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tlf. 741 76 060</a:t>
            </a:r>
            <a:endParaRPr lang="nb-NO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3000"/>
              </a:spcAft>
            </a:pPr>
            <a:r>
              <a:rPr lang="nb-NO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Skolens hjemmeside:</a:t>
            </a:r>
            <a:br>
              <a:rPr lang="nb-NO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b-NO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Tilrettelagt opplæring </a:t>
            </a:r>
            <a:r>
              <a:rPr lang="nb-NO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- Naturbruk</a:t>
            </a:r>
            <a:endParaRPr lang="nb-NO" kern="1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3000"/>
              </a:spcAft>
            </a:pPr>
            <a:endParaRPr lang="nb-N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E2893986-BF14-45EA-A0C3-1041423DB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Kontaktinformasjon </a:t>
            </a:r>
          </a:p>
        </p:txBody>
      </p:sp>
    </p:spTree>
    <p:extLst>
      <p:ext uri="{BB962C8B-B14F-4D97-AF65-F5344CB8AC3E}">
        <p14:creationId xmlns:p14="http://schemas.microsoft.com/office/powerpoint/2010/main" val="4246475884"/>
      </p:ext>
    </p:extLst>
  </p:cSld>
  <p:clrMapOvr>
    <a:masterClrMapping/>
  </p:clrMapOvr>
</p:sld>
</file>

<file path=ppt/theme/theme1.xml><?xml version="1.0" encoding="utf-8"?>
<a:theme xmlns:a="http://schemas.openxmlformats.org/drawingml/2006/main" name="TRFK">
  <a:themeElements>
    <a:clrScheme name="Juveler">
      <a:dk1>
        <a:sysClr val="windowText" lastClr="000000"/>
      </a:dk1>
      <a:lt1>
        <a:sysClr val="window" lastClr="FFFFFF"/>
      </a:lt1>
      <a:dk2>
        <a:srgbClr val="0C216E"/>
      </a:dk2>
      <a:lt2>
        <a:srgbClr val="FFF2C3"/>
      </a:lt2>
      <a:accent1>
        <a:srgbClr val="3C9674"/>
      </a:accent1>
      <a:accent2>
        <a:srgbClr val="F31D8D"/>
      </a:accent2>
      <a:accent3>
        <a:srgbClr val="EEAC4D"/>
      </a:accent3>
      <a:accent4>
        <a:srgbClr val="419CCF"/>
      </a:accent4>
      <a:accent5>
        <a:srgbClr val="841E6E"/>
      </a:accent5>
      <a:accent6>
        <a:srgbClr val="886434"/>
      </a:accent6>
      <a:hlink>
        <a:srgbClr val="0066FF"/>
      </a:hlink>
      <a:folHlink>
        <a:srgbClr val="00CCFF"/>
      </a:folHlink>
    </a:clrScheme>
    <a:fontScheme name="Egendefinert 13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fk_ppt_hovedlogo (1).pptx" id="{BC19AE05-638E-49C8-8B07-F5D649000AFD}" vid="{5E7EE038-3048-41D5-AC0F-0B78C8D66D8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4C1D1EECDF0E242A83BEF1D0DC67523" ma:contentTypeVersion="10" ma:contentTypeDescription="Opprett et nytt dokument." ma:contentTypeScope="" ma:versionID="1276f770f4a0d8298d1d23b6f8051b94">
  <xsd:schema xmlns:xsd="http://www.w3.org/2001/XMLSchema" xmlns:xs="http://www.w3.org/2001/XMLSchema" xmlns:p="http://schemas.microsoft.com/office/2006/metadata/properties" xmlns:ns2="710844ae-b2a4-4214-b24f-b0b8858ca061" xmlns:ns3="d8083ca1-a162-43c7-b747-b1fcf6f8f866" targetNamespace="http://schemas.microsoft.com/office/2006/metadata/properties" ma:root="true" ma:fieldsID="e26276145777979af7594743bb33e0ec" ns2:_="" ns3:_="">
    <xsd:import namespace="710844ae-b2a4-4214-b24f-b0b8858ca061"/>
    <xsd:import namespace="d8083ca1-a162-43c7-b747-b1fcf6f8f8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0844ae-b2a4-4214-b24f-b0b8858ca0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083ca1-a162-43c7-b747-b1fcf6f8f86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71D2D8A-ACC8-4263-8D26-A0C72182AA17}">
  <ds:schemaRefs>
    <ds:schemaRef ds:uri="710844ae-b2a4-4214-b24f-b0b8858ca061"/>
    <ds:schemaRef ds:uri="d8083ca1-a162-43c7-b747-b1fcf6f8f86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1B3FE34-D32E-411D-8F5B-11CD28B7092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ADEED3-D19F-409A-AC82-A9778D0D9FAA}">
  <ds:schemaRefs>
    <ds:schemaRef ds:uri="http://schemas.microsoft.com/office/2006/documentManagement/types"/>
    <ds:schemaRef ds:uri="710844ae-b2a4-4214-b24f-b0b8858ca061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d8083ca1-a162-43c7-b747-b1fcf6f8f866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b6334d01-13b9-4531-a3a6-532e479d9a1a}" enabled="0" method="" siteId="{b6334d01-13b9-4531-a3a6-532e479d9a1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TRFK_ppt_hovedlogo</Template>
  <TotalTime>1823</TotalTime>
  <Words>686</Words>
  <Application>Microsoft Office PowerPoint</Application>
  <PresentationFormat>Widescreen</PresentationFormat>
  <Paragraphs>192</Paragraphs>
  <Slides>17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2" baseType="lpstr">
      <vt:lpstr>Aptos</vt:lpstr>
      <vt:lpstr>Arial</vt:lpstr>
      <vt:lpstr>Calibri</vt:lpstr>
      <vt:lpstr>Verdana</vt:lpstr>
      <vt:lpstr>TRFK</vt:lpstr>
      <vt:lpstr>Tilrettelagte tilbud</vt:lpstr>
      <vt:lpstr>Skjetlein videregående skole</vt:lpstr>
      <vt:lpstr>Tilrettelagt opplæring</vt:lpstr>
      <vt:lpstr>Tilrettelagt opplæring, naturbruk</vt:lpstr>
      <vt:lpstr>Lokaler </vt:lpstr>
      <vt:lpstr>Dette gjør vi </vt:lpstr>
      <vt:lpstr>Samarbeidspartnere - formidling</vt:lpstr>
      <vt:lpstr>PowerPoint-presentasjon</vt:lpstr>
      <vt:lpstr>Kontaktinformasjon </vt:lpstr>
      <vt:lpstr>Tilrettelagt opplæring,  hverdagslivstrening</vt:lpstr>
      <vt:lpstr>Organisering</vt:lpstr>
      <vt:lpstr>PowerPoint-presentasjon</vt:lpstr>
      <vt:lpstr>PowerPoint-presentasjon</vt:lpstr>
      <vt:lpstr>Fysiske rammebetingelser</vt:lpstr>
      <vt:lpstr>Ytterligere informasjon finner du her:</vt:lpstr>
      <vt:lpstr>Kontaktinformasjon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Anne Lovise Kongshaug</dc:creator>
  <cp:lastModifiedBy>Anne Lovise Kongshaug</cp:lastModifiedBy>
  <cp:revision>40</cp:revision>
  <dcterms:created xsi:type="dcterms:W3CDTF">2023-11-28T07:29:15Z</dcterms:created>
  <dcterms:modified xsi:type="dcterms:W3CDTF">2025-05-26T07:21:47Z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0x010100F4C1D1EECDF0E242A83BEF1D0DC67523</vt:lpwstr>
  </property>
</Properties>
</file>