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3"/>
  </p:notesMasterIdLst>
  <p:sldIdLst>
    <p:sldId id="256" r:id="rId5"/>
    <p:sldId id="309" r:id="rId6"/>
    <p:sldId id="292" r:id="rId7"/>
    <p:sldId id="336" r:id="rId8"/>
    <p:sldId id="330" r:id="rId9"/>
    <p:sldId id="333" r:id="rId10"/>
    <p:sldId id="257" r:id="rId11"/>
    <p:sldId id="288" r:id="rId12"/>
    <p:sldId id="287" r:id="rId13"/>
    <p:sldId id="290" r:id="rId14"/>
    <p:sldId id="293" r:id="rId15"/>
    <p:sldId id="291" r:id="rId16"/>
    <p:sldId id="304" r:id="rId17"/>
    <p:sldId id="326" r:id="rId18"/>
    <p:sldId id="260" r:id="rId19"/>
    <p:sldId id="264" r:id="rId20"/>
    <p:sldId id="273" r:id="rId21"/>
    <p:sldId id="274" r:id="rId22"/>
    <p:sldId id="335" r:id="rId23"/>
    <p:sldId id="317" r:id="rId24"/>
    <p:sldId id="275" r:id="rId25"/>
    <p:sldId id="332" r:id="rId26"/>
    <p:sldId id="278" r:id="rId27"/>
    <p:sldId id="277" r:id="rId28"/>
    <p:sldId id="305" r:id="rId29"/>
    <p:sldId id="313" r:id="rId30"/>
    <p:sldId id="314" r:id="rId31"/>
    <p:sldId id="315" r:id="rId32"/>
    <p:sldId id="334" r:id="rId33"/>
    <p:sldId id="327" r:id="rId34"/>
    <p:sldId id="301" r:id="rId35"/>
    <p:sldId id="329" r:id="rId36"/>
    <p:sldId id="270" r:id="rId37"/>
    <p:sldId id="283" r:id="rId38"/>
    <p:sldId id="286" r:id="rId39"/>
    <p:sldId id="281" r:id="rId40"/>
    <p:sldId id="282" r:id="rId41"/>
    <p:sldId id="321" r:id="rId42"/>
    <p:sldId id="331" r:id="rId43"/>
    <p:sldId id="328" r:id="rId44"/>
    <p:sldId id="323" r:id="rId45"/>
    <p:sldId id="320" r:id="rId46"/>
    <p:sldId id="298" r:id="rId47"/>
    <p:sldId id="312" r:id="rId48"/>
    <p:sldId id="311" r:id="rId49"/>
    <p:sldId id="300" r:id="rId50"/>
    <p:sldId id="325" r:id="rId51"/>
    <p:sldId id="258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Haugbotn Aunan" initials="HA" lastIdx="1" clrIdx="0">
    <p:extLst>
      <p:ext uri="{19B8F6BF-5375-455C-9EA6-DF929625EA0E}">
        <p15:presenceInfo xmlns:p15="http://schemas.microsoft.com/office/powerpoint/2012/main" userId="S::heiau@trondelagfylke.no::508fbfef-e55b-4d8e-b197-d7fb9a3766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BAAD7-6FA7-488F-ABB0-3AFA609DD84B}" v="1" dt="2026-08-19T06:57:22.328"/>
    <p1510:client id="{313F7C81-0D64-0D94-66F2-ED49A068BC2A}" v="238" dt="2026-08-18T10:17:05.648"/>
    <p1510:client id="{3643FE5F-6AE4-4E0F-BE78-49A5D60022A5}" v="2" dt="2026-08-19T09:22:27.580"/>
    <p1510:client id="{58C6B8EE-B446-28D8-9D38-0FCA37A1FFD7}" v="126" dt="2026-08-18T12:39:30.863"/>
    <p1510:client id="{6E7106D4-4235-3F81-2F60-0EF501E34040}" v="198" dt="2026-08-18T12:26:26.691"/>
    <p1510:client id="{FE6BCB90-3BCA-314A-E205-754569174680}" v="205" dt="2026-08-19T06:58:27.0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BAC48-83BB-4DE8-B555-8C19CDAF99ED}" type="datetimeFigureOut">
              <a:rPr lang="nb-NO"/>
              <a:t>21.08.2026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7F403-3128-474C-8AF1-12E1A9E333AA}" type="slidenum">
              <a:rPr lang="nb-NO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435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Leveres med 3 års</a:t>
            </a:r>
            <a:r>
              <a:rPr lang="nb-NO" baseline="0"/>
              <a:t> garanti og forsikring</a:t>
            </a:r>
            <a:br>
              <a:rPr lang="nb-NO">
                <a:cs typeface="Calibri"/>
              </a:rPr>
            </a:br>
            <a:r>
              <a:rPr lang="nb-NO"/>
              <a:t>Første årselev? Vi anbefaler deg å kjøpe skolePC, denne er tilpasset undervisningen din. </a:t>
            </a:r>
            <a:endParaRPr lang="nb-NO">
              <a:cs typeface="Calibri"/>
            </a:endParaRPr>
          </a:p>
          <a:p>
            <a:r>
              <a:rPr lang="nb-NO"/>
              <a:t>Skulle noe være galt med denne, kan du levere den inn på skolen og få lånePC i mellomtiden.</a:t>
            </a:r>
          </a:p>
          <a:p>
            <a:r>
              <a:rPr lang="nb-NO"/>
              <a:t>Skulle du være uheldig, har den også skadeforsikring som kan anvendes 1gang pr skoleår. </a:t>
            </a:r>
          </a:p>
          <a:p>
            <a:r>
              <a:rPr lang="nb-NO"/>
              <a:t>Søker du lånekassen kan du få dekket utlegget. Det er også muligheter til å betale på avdrag igjennom 3år.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7F403-3128-474C-8AF1-12E1A9E333A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67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Det</a:t>
            </a:r>
            <a:r>
              <a:rPr lang="en-US"/>
              <a:t> </a:t>
            </a:r>
            <a:r>
              <a:rPr lang="en-US" err="1"/>
              <a:t>finnes</a:t>
            </a:r>
            <a:r>
              <a:rPr lang="en-US"/>
              <a:t> </a:t>
            </a:r>
            <a:r>
              <a:rPr lang="en-US" err="1"/>
              <a:t>infoskjermer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de </a:t>
            </a:r>
            <a:r>
              <a:rPr lang="en-US" err="1"/>
              <a:t>forskjellige</a:t>
            </a:r>
            <a:r>
              <a:rPr lang="en-US"/>
              <a:t> </a:t>
            </a:r>
            <a:r>
              <a:rPr lang="en-US" err="1"/>
              <a:t>byggene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skolen</a:t>
            </a:r>
            <a:r>
              <a:rPr lang="en-US"/>
              <a:t>. Disse er det </a:t>
            </a:r>
            <a:r>
              <a:rPr lang="en-US" err="1"/>
              <a:t>lurt</a:t>
            </a:r>
            <a:r>
              <a:rPr lang="en-US"/>
              <a:t> å </a:t>
            </a:r>
            <a:r>
              <a:rPr lang="en-US" err="1"/>
              <a:t>kikke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av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. Det </a:t>
            </a:r>
            <a:r>
              <a:rPr lang="en-US" err="1"/>
              <a:t>legges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informasjon</a:t>
            </a:r>
            <a:r>
              <a:rPr lang="en-US"/>
              <a:t> </a:t>
            </a:r>
            <a:r>
              <a:rPr lang="en-US" err="1"/>
              <a:t>både</a:t>
            </a:r>
            <a:r>
              <a:rPr lang="en-US"/>
              <a:t> </a:t>
            </a:r>
            <a:r>
              <a:rPr lang="en-US" err="1"/>
              <a:t>fra</a:t>
            </a:r>
            <a:r>
              <a:rPr lang="en-US"/>
              <a:t> </a:t>
            </a:r>
            <a:r>
              <a:rPr lang="en-US" err="1"/>
              <a:t>avdelingsledere</a:t>
            </a:r>
            <a:r>
              <a:rPr lang="en-US"/>
              <a:t>, </a:t>
            </a:r>
            <a:r>
              <a:rPr lang="en-US" err="1"/>
              <a:t>merkantilt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andre</a:t>
            </a:r>
            <a:r>
              <a:rPr lang="en-US"/>
              <a:t>. Det </a:t>
            </a:r>
            <a:r>
              <a:rPr lang="en-US" err="1"/>
              <a:t>kan</a:t>
            </a:r>
            <a:r>
              <a:rPr lang="en-US"/>
              <a:t> </a:t>
            </a:r>
            <a:r>
              <a:rPr lang="en-US" err="1"/>
              <a:t>være</a:t>
            </a:r>
            <a:r>
              <a:rPr lang="en-US"/>
              <a:t> </a:t>
            </a:r>
            <a:r>
              <a:rPr lang="en-US" err="1"/>
              <a:t>romendringer</a:t>
            </a:r>
            <a:r>
              <a:rPr lang="en-US"/>
              <a:t>, </a:t>
            </a:r>
            <a:r>
              <a:rPr lang="en-US" err="1"/>
              <a:t>kurs</a:t>
            </a:r>
            <a:r>
              <a:rPr lang="en-US"/>
              <a:t>/</a:t>
            </a:r>
            <a:r>
              <a:rPr lang="en-US" err="1"/>
              <a:t>møter</a:t>
            </a:r>
            <a:r>
              <a:rPr lang="en-US"/>
              <a:t> </a:t>
            </a:r>
            <a:r>
              <a:rPr lang="en-US" err="1"/>
              <a:t>dere</a:t>
            </a:r>
            <a:r>
              <a:rPr lang="en-US"/>
              <a:t> </a:t>
            </a:r>
            <a:r>
              <a:rPr lang="en-US" err="1"/>
              <a:t>skal</a:t>
            </a:r>
            <a:r>
              <a:rPr lang="en-US"/>
              <a:t> delta </a:t>
            </a:r>
            <a:r>
              <a:rPr lang="en-US" err="1"/>
              <a:t>på</a:t>
            </a:r>
            <a:r>
              <a:rPr lang="en-US"/>
              <a:t>. </a:t>
            </a:r>
            <a:r>
              <a:rPr lang="en-US" err="1"/>
              <a:t>Skjermen</a:t>
            </a:r>
            <a:r>
              <a:rPr lang="en-US"/>
              <a:t> </a:t>
            </a:r>
            <a:r>
              <a:rPr lang="en-US" err="1"/>
              <a:t>nærmest</a:t>
            </a:r>
            <a:r>
              <a:rPr lang="en-US"/>
              <a:t> </a:t>
            </a:r>
            <a:r>
              <a:rPr lang="en-US" err="1"/>
              <a:t>kantina</a:t>
            </a:r>
            <a:r>
              <a:rPr lang="en-US"/>
              <a:t> er </a:t>
            </a:r>
            <a:r>
              <a:rPr lang="en-US" err="1"/>
              <a:t>forbeholdt</a:t>
            </a:r>
            <a:r>
              <a:rPr lang="en-US"/>
              <a:t> dem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vil</a:t>
            </a:r>
            <a:r>
              <a:rPr lang="en-US"/>
              <a:t> vise </a:t>
            </a:r>
            <a:r>
              <a:rPr lang="en-US" err="1"/>
              <a:t>tilbud</a:t>
            </a:r>
            <a:r>
              <a:rPr lang="en-US"/>
              <a:t> de </a:t>
            </a:r>
            <a:r>
              <a:rPr lang="en-US" err="1"/>
              <a:t>har</a:t>
            </a:r>
            <a:r>
              <a:rPr lang="en-US"/>
              <a:t>. </a:t>
            </a:r>
            <a:endParaRPr lang="nb-NO"/>
          </a:p>
          <a:p>
            <a:endParaRPr lang="en-US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9623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Dere </a:t>
            </a:r>
            <a:r>
              <a:rPr lang="en-US" err="1">
                <a:ea typeface="Calibri"/>
                <a:cs typeface="Calibri"/>
              </a:rPr>
              <a:t>kan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gjerne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laste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ned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infoskjermen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telefonen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Skann</a:t>
            </a:r>
            <a:r>
              <a:rPr lang="en-US">
                <a:ea typeface="Calibri"/>
                <a:cs typeface="Calibri"/>
              </a:rPr>
              <a:t> QR-</a:t>
            </a:r>
            <a:r>
              <a:rPr lang="en-US" err="1">
                <a:ea typeface="Calibri"/>
                <a:cs typeface="Calibri"/>
              </a:rPr>
              <a:t>koden</a:t>
            </a:r>
            <a:r>
              <a:rPr lang="en-US">
                <a:ea typeface="Calibri"/>
                <a:cs typeface="Calibri"/>
              </a:rPr>
              <a:t> her </a:t>
            </a:r>
            <a:r>
              <a:rPr lang="en-US" err="1">
                <a:ea typeface="Calibri"/>
                <a:cs typeface="Calibri"/>
              </a:rPr>
              <a:t>elle</a:t>
            </a:r>
            <a:r>
              <a:rPr lang="en-US">
                <a:ea typeface="Calibri"/>
                <a:cs typeface="Calibri"/>
              </a:rPr>
              <a:t> let </a:t>
            </a:r>
            <a:r>
              <a:rPr lang="en-US" err="1">
                <a:ea typeface="Calibri"/>
                <a:cs typeface="Calibri"/>
              </a:rPr>
              <a:t>opp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Infoskjermen</a:t>
            </a:r>
            <a:r>
              <a:rPr lang="en-US">
                <a:ea typeface="Calibri"/>
                <a:cs typeface="Calibri"/>
              </a:rPr>
              <a:t> Go </a:t>
            </a:r>
            <a:r>
              <a:rPr lang="en-US" err="1">
                <a:ea typeface="Calibri"/>
                <a:cs typeface="Calibri"/>
              </a:rPr>
              <a:t>på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telefonen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og</a:t>
            </a:r>
            <a:r>
              <a:rPr lang="en-US">
                <a:ea typeface="Calibri"/>
                <a:cs typeface="Calibri"/>
              </a:rPr>
              <a:t> bruk </a:t>
            </a:r>
            <a:r>
              <a:rPr lang="en-US" err="1">
                <a:ea typeface="Calibri"/>
                <a:cs typeface="Calibri"/>
              </a:rPr>
              <a:t>koden</a:t>
            </a:r>
            <a:r>
              <a:rPr lang="en-US">
                <a:ea typeface="Calibri"/>
                <a:cs typeface="Calibri"/>
              </a:rPr>
              <a:t> STEINKJERVGS for å </a:t>
            </a:r>
            <a:r>
              <a:rPr lang="en-US" err="1">
                <a:ea typeface="Calibri"/>
                <a:cs typeface="Calibri"/>
              </a:rPr>
              <a:t>få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opp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informasjon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som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legges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infoskjermene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skolen</a:t>
            </a:r>
            <a:r>
              <a:rPr lang="en-US">
                <a:ea typeface="Calibri"/>
                <a:cs typeface="Calibri"/>
              </a:rPr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9994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Mijøstasjon</a:t>
            </a:r>
            <a:r>
              <a:rPr lang="en-US">
                <a:cs typeface="Calibri"/>
              </a:rPr>
              <a:t> - her </a:t>
            </a:r>
            <a:r>
              <a:rPr lang="en-US" err="1">
                <a:cs typeface="Calibri"/>
              </a:rPr>
              <a:t>bringes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spesialavfall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fra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f.eks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teknologifag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byggfag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Rundt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skolen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står</a:t>
            </a:r>
            <a:r>
              <a:rPr lang="en-US">
                <a:cs typeface="Calibri"/>
              </a:rPr>
              <a:t> det </a:t>
            </a:r>
            <a:r>
              <a:rPr lang="en-US" err="1">
                <a:cs typeface="Calibri"/>
              </a:rPr>
              <a:t>også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bokser</a:t>
            </a:r>
            <a:r>
              <a:rPr lang="en-US">
                <a:cs typeface="Calibri"/>
              </a:rPr>
              <a:t> for å </a:t>
            </a:r>
            <a:r>
              <a:rPr lang="en-US" err="1">
                <a:cs typeface="Calibri"/>
              </a:rPr>
              <a:t>kaste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småbatterier</a:t>
            </a:r>
            <a:r>
              <a:rPr lang="en-US">
                <a:cs typeface="Calibri"/>
              </a:rPr>
              <a:t>. Disse </a:t>
            </a:r>
            <a:r>
              <a:rPr lang="en-US" err="1">
                <a:cs typeface="Calibri"/>
              </a:rPr>
              <a:t>tømmer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driftspersonalet</a:t>
            </a:r>
            <a:r>
              <a:rPr lang="en-US">
                <a:cs typeface="Calibri"/>
              </a:rPr>
              <a:t> 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miljøstasjon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Viktig</a:t>
            </a:r>
            <a:r>
              <a:rPr lang="en-US">
                <a:cs typeface="Calibri"/>
              </a:rPr>
              <a:t> at du </a:t>
            </a:r>
            <a:r>
              <a:rPr lang="en-US" err="1">
                <a:cs typeface="Calibri"/>
              </a:rPr>
              <a:t>bruker</a:t>
            </a:r>
            <a:r>
              <a:rPr lang="en-US">
                <a:cs typeface="Calibri"/>
              </a:rPr>
              <a:t> dem </a:t>
            </a:r>
            <a:r>
              <a:rPr lang="en-US" err="1">
                <a:cs typeface="Calibri"/>
              </a:rPr>
              <a:t>istedet</a:t>
            </a:r>
            <a:r>
              <a:rPr lang="en-US">
                <a:cs typeface="Calibri"/>
              </a:rPr>
              <a:t> for at de </a:t>
            </a:r>
            <a:r>
              <a:rPr lang="en-US" err="1">
                <a:cs typeface="Calibri"/>
              </a:rPr>
              <a:t>havner</a:t>
            </a:r>
            <a:r>
              <a:rPr lang="en-US">
                <a:cs typeface="Calibri"/>
              </a:rPr>
              <a:t> I </a:t>
            </a:r>
            <a:r>
              <a:rPr lang="en-US" err="1">
                <a:cs typeface="Calibri"/>
              </a:rPr>
              <a:t>restavfall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Hvis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dere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har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pizza"fest</a:t>
            </a:r>
            <a:r>
              <a:rPr lang="en-US">
                <a:cs typeface="Calibri"/>
              </a:rPr>
              <a:t>" </a:t>
            </a:r>
            <a:r>
              <a:rPr lang="en-US" err="1">
                <a:cs typeface="Calibri"/>
              </a:rPr>
              <a:t>kan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pizzaeskene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bringes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direkte</a:t>
            </a:r>
            <a:r>
              <a:rPr lang="en-US">
                <a:cs typeface="Calibri"/>
              </a:rPr>
              <a:t> hit </a:t>
            </a:r>
            <a:r>
              <a:rPr lang="en-US" err="1">
                <a:cs typeface="Calibri"/>
              </a:rPr>
              <a:t>istedet</a:t>
            </a:r>
            <a:r>
              <a:rPr lang="en-US">
                <a:cs typeface="Calibri"/>
              </a:rPr>
              <a:t> for å </a:t>
            </a:r>
            <a:r>
              <a:rPr lang="en-US" err="1">
                <a:cs typeface="Calibri"/>
              </a:rPr>
              <a:t>samle</a:t>
            </a:r>
            <a:r>
              <a:rPr lang="en-US">
                <a:cs typeface="Calibri"/>
              </a:rPr>
              <a:t> alle I </a:t>
            </a:r>
            <a:r>
              <a:rPr lang="en-US" err="1">
                <a:cs typeface="Calibri"/>
              </a:rPr>
              <a:t>papiravfall</a:t>
            </a:r>
            <a:r>
              <a:rPr lang="en-US">
                <a:cs typeface="Calibri"/>
              </a:rPr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42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1033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ea typeface="Calibri"/>
                <a:cs typeface="Calibri"/>
              </a:rPr>
              <a:t>Kopper og kar settes på traller, eller renholdstasjon. </a:t>
            </a:r>
          </a:p>
          <a:p>
            <a:r>
              <a:rPr lang="nb-NO">
                <a:ea typeface="Calibri"/>
                <a:cs typeface="Calibri"/>
              </a:rPr>
              <a:t>Og hallen.......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303224-E171-4DDF-9DE3-047864F17CB8}" type="slidenum">
              <a:rPr lang="nb-NO" smtClean="0"/>
              <a:pPr>
                <a:defRPr/>
              </a:pPr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9774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Pant I den </a:t>
            </a:r>
            <a:r>
              <a:rPr lang="en-US" err="1">
                <a:cs typeface="Calibri"/>
              </a:rPr>
              <a:t>grønne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kassen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restavfallsdunker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vanndispensere</a:t>
            </a:r>
            <a:r>
              <a:rPr lang="en-US">
                <a:cs typeface="Calibri"/>
              </a:rPr>
              <a:t>. Hold det </a:t>
            </a:r>
            <a:r>
              <a:rPr lang="en-US" err="1">
                <a:cs typeface="Calibri"/>
              </a:rPr>
              <a:t>ryddig</a:t>
            </a:r>
            <a:r>
              <a:rPr lang="en-US">
                <a:cs typeface="Calibri"/>
              </a:rPr>
              <a:t>. Her </a:t>
            </a:r>
            <a:r>
              <a:rPr lang="en-US" err="1">
                <a:cs typeface="Calibri"/>
              </a:rPr>
              <a:t>kommer</a:t>
            </a:r>
            <a:r>
              <a:rPr lang="en-US">
                <a:cs typeface="Calibri"/>
              </a:rPr>
              <a:t> det nye </a:t>
            </a:r>
            <a:r>
              <a:rPr lang="en-US" err="1">
                <a:cs typeface="Calibri"/>
              </a:rPr>
              <a:t>kasser</a:t>
            </a:r>
            <a:r>
              <a:rPr lang="en-US">
                <a:cs typeface="Calibri"/>
              </a:rPr>
              <a:t> og </a:t>
            </a:r>
            <a:r>
              <a:rPr lang="en-US" err="1">
                <a:cs typeface="Calibri"/>
              </a:rPr>
              <a:t>merking</a:t>
            </a:r>
            <a:r>
              <a:rPr lang="en-US">
                <a:cs typeface="Calibri"/>
              </a:rPr>
              <a:t>. Da </a:t>
            </a:r>
            <a:r>
              <a:rPr lang="en-US" err="1">
                <a:cs typeface="Calibri"/>
              </a:rPr>
              <a:t>vil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dere</a:t>
            </a:r>
            <a:r>
              <a:rPr lang="en-US">
                <a:cs typeface="Calibri"/>
              </a:rPr>
              <a:t> se </a:t>
            </a:r>
            <a:r>
              <a:rPr lang="en-US" err="1">
                <a:cs typeface="Calibri"/>
              </a:rPr>
              <a:t>hva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som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skal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kastes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hvor</a:t>
            </a:r>
            <a:r>
              <a:rPr lang="en-US">
                <a:cs typeface="Calibri"/>
              </a:rPr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45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0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9687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Når</a:t>
            </a:r>
            <a:r>
              <a:rPr lang="en-US">
                <a:cs typeface="Calibri"/>
              </a:rPr>
              <a:t> du </a:t>
            </a:r>
            <a:r>
              <a:rPr lang="en-US" err="1">
                <a:cs typeface="Calibri"/>
              </a:rPr>
              <a:t>har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fått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bøker</a:t>
            </a:r>
            <a:r>
              <a:rPr lang="en-US">
                <a:cs typeface="Calibri"/>
              </a:rPr>
              <a:t> er det </a:t>
            </a:r>
            <a:r>
              <a:rPr lang="en-US" err="1">
                <a:cs typeface="Calibri"/>
              </a:rPr>
              <a:t>veldig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viktig</a:t>
            </a:r>
            <a:r>
              <a:rPr lang="en-US">
                <a:cs typeface="Calibri"/>
              </a:rPr>
              <a:t> å ha </a:t>
            </a:r>
            <a:r>
              <a:rPr lang="en-US" err="1">
                <a:cs typeface="Calibri"/>
              </a:rPr>
              <a:t>hengelås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skapet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Hvis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noen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fjerner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noe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fra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skapet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og</a:t>
            </a:r>
            <a:r>
              <a:rPr lang="en-US">
                <a:cs typeface="Calibri"/>
              </a:rPr>
              <a:t> du </a:t>
            </a:r>
            <a:r>
              <a:rPr lang="en-US" err="1">
                <a:cs typeface="Calibri"/>
              </a:rPr>
              <a:t>ikke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har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lås</a:t>
            </a:r>
            <a:r>
              <a:rPr lang="en-US">
                <a:cs typeface="Calibri"/>
              </a:rPr>
              <a:t> er det </a:t>
            </a:r>
            <a:r>
              <a:rPr lang="en-US" err="1">
                <a:cs typeface="Calibri"/>
              </a:rPr>
              <a:t>ditt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ansvar</a:t>
            </a:r>
            <a:r>
              <a:rPr lang="en-US">
                <a:cs typeface="Calibri"/>
              </a:rPr>
              <a:t>.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1884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Dere har </a:t>
            </a:r>
            <a:r>
              <a:rPr lang="en-US" err="1">
                <a:cs typeface="Calibri"/>
              </a:rPr>
              <a:t>kanskje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allerede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ordnet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PocketID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Hvis</a:t>
            </a:r>
            <a:r>
              <a:rPr lang="en-US">
                <a:cs typeface="Calibri"/>
              </a:rPr>
              <a:t> du har </a:t>
            </a:r>
            <a:r>
              <a:rPr lang="en-US" err="1">
                <a:cs typeface="Calibri"/>
              </a:rPr>
              <a:t>problemer</a:t>
            </a:r>
            <a:r>
              <a:rPr lang="en-US">
                <a:cs typeface="Calibri"/>
              </a:rPr>
              <a:t> med </a:t>
            </a:r>
            <a:r>
              <a:rPr lang="en-US" err="1">
                <a:cs typeface="Calibri"/>
              </a:rPr>
              <a:t>pålogging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så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kontakt</a:t>
            </a:r>
            <a:r>
              <a:rPr lang="en-US">
                <a:cs typeface="Calibri"/>
              </a:rPr>
              <a:t> meg. </a:t>
            </a:r>
            <a:r>
              <a:rPr lang="en-US" err="1">
                <a:cs typeface="Calibri"/>
              </a:rPr>
              <a:t>Hvis</a:t>
            </a:r>
            <a:r>
              <a:rPr lang="en-US">
                <a:cs typeface="Calibri"/>
              </a:rPr>
              <a:t> du har </a:t>
            </a:r>
            <a:r>
              <a:rPr lang="en-US" err="1">
                <a:cs typeface="Calibri"/>
              </a:rPr>
              <a:t>glemt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Feide-passordet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ditt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må</a:t>
            </a:r>
            <a:r>
              <a:rPr lang="en-US">
                <a:cs typeface="Calibri"/>
              </a:rPr>
              <a:t> du be IKT om </a:t>
            </a:r>
            <a:r>
              <a:rPr lang="en-US" err="1">
                <a:cs typeface="Calibri"/>
              </a:rPr>
              <a:t>hjelp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til</a:t>
            </a:r>
            <a:r>
              <a:rPr lang="en-US">
                <a:cs typeface="Calibri"/>
              </a:rPr>
              <a:t> å </a:t>
            </a:r>
            <a:r>
              <a:rPr lang="en-US" err="1">
                <a:cs typeface="Calibri"/>
              </a:rPr>
              <a:t>resette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dette</a:t>
            </a:r>
            <a:r>
              <a:rPr lang="en-US">
                <a:cs typeface="Calibri"/>
              </a:rPr>
              <a:t>. Du </a:t>
            </a:r>
            <a:r>
              <a:rPr lang="en-US" err="1">
                <a:cs typeface="Calibri"/>
              </a:rPr>
              <a:t>kan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legge</a:t>
            </a:r>
            <a:r>
              <a:rPr lang="en-US">
                <a:cs typeface="Calibri"/>
              </a:rPr>
              <a:t> inn </a:t>
            </a:r>
            <a:r>
              <a:rPr lang="en-US" err="1">
                <a:cs typeface="Calibri"/>
              </a:rPr>
              <a:t>bilde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selv</a:t>
            </a:r>
            <a:r>
              <a:rPr lang="en-US">
                <a:cs typeface="Calibri"/>
              </a:rPr>
              <a:t>, men </a:t>
            </a:r>
            <a:r>
              <a:rPr lang="en-US" err="1">
                <a:cs typeface="Calibri"/>
              </a:rPr>
              <a:t>når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fotografen</a:t>
            </a:r>
            <a:r>
              <a:rPr lang="en-US">
                <a:cs typeface="Calibri"/>
              </a:rPr>
              <a:t> har </a:t>
            </a:r>
            <a:r>
              <a:rPr lang="en-US" err="1">
                <a:cs typeface="Calibri"/>
              </a:rPr>
              <a:t>vært</a:t>
            </a:r>
            <a:r>
              <a:rPr lang="en-US">
                <a:cs typeface="Calibri"/>
              </a:rPr>
              <a:t> her </a:t>
            </a:r>
            <a:r>
              <a:rPr lang="en-US" err="1">
                <a:cs typeface="Calibri"/>
              </a:rPr>
              <a:t>vil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bildene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som</a:t>
            </a:r>
            <a:r>
              <a:rPr lang="en-US">
                <a:cs typeface="Calibri"/>
              </a:rPr>
              <a:t> er tatt av </a:t>
            </a:r>
            <a:r>
              <a:rPr lang="en-US" err="1">
                <a:cs typeface="Calibri"/>
              </a:rPr>
              <a:t>han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automatisk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bli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lagt</a:t>
            </a:r>
            <a:r>
              <a:rPr lang="en-US">
                <a:cs typeface="Calibri"/>
              </a:rPr>
              <a:t> inn I </a:t>
            </a:r>
            <a:r>
              <a:rPr lang="en-US" err="1">
                <a:cs typeface="Calibri"/>
              </a:rPr>
              <a:t>PocketID</a:t>
            </a:r>
            <a:r>
              <a:rPr lang="en-US">
                <a:cs typeface="Calibri"/>
              </a:rPr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1096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 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4241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 </a:t>
            </a:r>
            <a:r>
              <a:rPr lang="en-US" err="1">
                <a:ea typeface="Calibri"/>
                <a:cs typeface="Calibri"/>
              </a:rPr>
              <a:t>månedsskiftet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juli</a:t>
            </a:r>
            <a:r>
              <a:rPr lang="en-US">
                <a:ea typeface="Calibri"/>
                <a:cs typeface="Calibri"/>
              </a:rPr>
              <a:t>/august </a:t>
            </a:r>
            <a:r>
              <a:rPr lang="en-US" err="1">
                <a:ea typeface="Calibri"/>
                <a:cs typeface="Calibri"/>
              </a:rPr>
              <a:t>ble</a:t>
            </a:r>
            <a:r>
              <a:rPr lang="en-US">
                <a:ea typeface="Calibri"/>
                <a:cs typeface="Calibri"/>
              </a:rPr>
              <a:t> det </a:t>
            </a:r>
            <a:r>
              <a:rPr lang="en-US" err="1">
                <a:ea typeface="Calibri"/>
                <a:cs typeface="Calibri"/>
              </a:rPr>
              <a:t>utsendt</a:t>
            </a:r>
            <a:r>
              <a:rPr lang="en-US">
                <a:ea typeface="Calibri"/>
                <a:cs typeface="Calibri"/>
              </a:rPr>
              <a:t> e-post </a:t>
            </a:r>
            <a:r>
              <a:rPr lang="en-US" err="1">
                <a:ea typeface="Calibri"/>
                <a:cs typeface="Calibri"/>
              </a:rPr>
              <a:t>til</a:t>
            </a:r>
            <a:r>
              <a:rPr lang="en-US">
                <a:ea typeface="Calibri"/>
                <a:cs typeface="Calibri"/>
              </a:rPr>
              <a:t> de </a:t>
            </a:r>
            <a:r>
              <a:rPr lang="en-US" err="1">
                <a:ea typeface="Calibri"/>
                <a:cs typeface="Calibri"/>
              </a:rPr>
              <a:t>fleste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elever</a:t>
            </a:r>
            <a:r>
              <a:rPr lang="en-US">
                <a:ea typeface="Calibri"/>
                <a:cs typeface="Calibri"/>
              </a:rPr>
              <a:t> I </a:t>
            </a:r>
            <a:r>
              <a:rPr lang="en-US" err="1">
                <a:ea typeface="Calibri"/>
                <a:cs typeface="Calibri"/>
              </a:rPr>
              <a:t>Trøndelag</a:t>
            </a:r>
            <a:r>
              <a:rPr lang="en-US">
                <a:ea typeface="Calibri"/>
                <a:cs typeface="Calibri"/>
              </a:rPr>
              <a:t> ang. </a:t>
            </a:r>
            <a:r>
              <a:rPr lang="en-US" err="1">
                <a:ea typeface="Calibri"/>
                <a:cs typeface="Calibri"/>
              </a:rPr>
              <a:t>Skoleskyss</a:t>
            </a:r>
            <a:r>
              <a:rPr lang="en-US">
                <a:ea typeface="Calibri"/>
                <a:cs typeface="Calibri"/>
              </a:rPr>
              <a:t>. </a:t>
            </a:r>
            <a:r>
              <a:rPr lang="en-US" err="1">
                <a:ea typeface="Calibri"/>
                <a:cs typeface="Calibri"/>
              </a:rPr>
              <a:t>Hvis</a:t>
            </a:r>
            <a:r>
              <a:rPr lang="en-US">
                <a:ea typeface="Calibri"/>
                <a:cs typeface="Calibri"/>
              </a:rPr>
              <a:t> du </a:t>
            </a:r>
            <a:r>
              <a:rPr lang="en-US" err="1">
                <a:ea typeface="Calibri"/>
                <a:cs typeface="Calibri"/>
              </a:rPr>
              <a:t>bor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kun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på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folkeregistrert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adresse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og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har</a:t>
            </a:r>
            <a:r>
              <a:rPr lang="en-US">
                <a:ea typeface="Calibri"/>
                <a:cs typeface="Calibri"/>
              </a:rPr>
              <a:t> over 6 km </a:t>
            </a:r>
            <a:r>
              <a:rPr lang="en-US" err="1">
                <a:ea typeface="Calibri"/>
                <a:cs typeface="Calibri"/>
              </a:rPr>
              <a:t>fra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heimen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til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skolen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kunne</a:t>
            </a:r>
            <a:r>
              <a:rPr lang="en-US">
                <a:ea typeface="Calibri"/>
                <a:cs typeface="Calibri"/>
              </a:rPr>
              <a:t> du bare </a:t>
            </a:r>
            <a:r>
              <a:rPr lang="en-US" err="1">
                <a:ea typeface="Calibri"/>
                <a:cs typeface="Calibri"/>
              </a:rPr>
              <a:t>bekrefte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behovet</a:t>
            </a:r>
            <a:r>
              <a:rPr lang="en-US">
                <a:ea typeface="Calibri"/>
                <a:cs typeface="Calibri"/>
              </a:rPr>
              <a:t> for </a:t>
            </a:r>
            <a:r>
              <a:rPr lang="en-US" err="1">
                <a:ea typeface="Calibri"/>
                <a:cs typeface="Calibri"/>
              </a:rPr>
              <a:t>skoleskyss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og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skyssbevis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opprettes</a:t>
            </a:r>
            <a:r>
              <a:rPr lang="en-US">
                <a:ea typeface="Calibri"/>
                <a:cs typeface="Calibri"/>
              </a:rPr>
              <a:t>. Dette </a:t>
            </a:r>
            <a:r>
              <a:rPr lang="en-US" err="1">
                <a:ea typeface="Calibri"/>
                <a:cs typeface="Calibri"/>
              </a:rPr>
              <a:t>finnes</a:t>
            </a:r>
            <a:r>
              <a:rPr lang="en-US">
                <a:ea typeface="Calibri"/>
                <a:cs typeface="Calibri"/>
              </a:rPr>
              <a:t> I </a:t>
            </a:r>
            <a:r>
              <a:rPr lang="en-US" err="1">
                <a:ea typeface="Calibri"/>
                <a:cs typeface="Calibri"/>
              </a:rPr>
              <a:t>PocketID</a:t>
            </a:r>
            <a:r>
              <a:rPr lang="en-US">
                <a:ea typeface="Calibri"/>
                <a:cs typeface="Calibri"/>
              </a:rPr>
              <a:t> – </a:t>
            </a:r>
            <a:r>
              <a:rPr lang="en-US" err="1">
                <a:ea typeface="Calibri"/>
                <a:cs typeface="Calibri"/>
              </a:rPr>
              <a:t>ditt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digitale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skolebevis</a:t>
            </a:r>
            <a:r>
              <a:rPr lang="en-US">
                <a:ea typeface="Calibri"/>
                <a:cs typeface="Calibri"/>
              </a:rPr>
              <a:t>.</a:t>
            </a:r>
          </a:p>
          <a:p>
            <a:r>
              <a:rPr lang="en-US"/>
              <a:t>Du </a:t>
            </a:r>
            <a:r>
              <a:rPr lang="en-US" err="1"/>
              <a:t>eller</a:t>
            </a:r>
            <a:r>
              <a:rPr lang="en-US"/>
              <a:t> dine </a:t>
            </a:r>
            <a:r>
              <a:rPr lang="en-US" err="1"/>
              <a:t>foresatte</a:t>
            </a:r>
            <a:r>
              <a:rPr lang="en-US"/>
              <a:t> </a:t>
            </a:r>
            <a:r>
              <a:rPr lang="en-US" err="1"/>
              <a:t>må</a:t>
            </a:r>
            <a:r>
              <a:rPr lang="en-US"/>
              <a:t> </a:t>
            </a:r>
            <a:r>
              <a:rPr lang="en-US" err="1"/>
              <a:t>søke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vår</a:t>
            </a:r>
            <a:r>
              <a:rPr lang="en-US"/>
              <a:t> </a:t>
            </a:r>
            <a:r>
              <a:rPr lang="en-US" err="1"/>
              <a:t>digitale</a:t>
            </a:r>
            <a:r>
              <a:rPr lang="en-US"/>
              <a:t> portal </a:t>
            </a:r>
            <a:r>
              <a:rPr lang="en-US" err="1"/>
              <a:t>hvis</a:t>
            </a:r>
            <a:r>
              <a:rPr lang="en-US"/>
              <a:t>: Du </a:t>
            </a:r>
            <a:r>
              <a:rPr lang="en-US" err="1"/>
              <a:t>skal</a:t>
            </a:r>
            <a:r>
              <a:rPr lang="en-US"/>
              <a:t> </a:t>
            </a:r>
            <a:r>
              <a:rPr lang="en-US" err="1"/>
              <a:t>bo</a:t>
            </a:r>
            <a:r>
              <a:rPr lang="en-US"/>
              <a:t> hos </a:t>
            </a:r>
            <a:r>
              <a:rPr lang="en-US" err="1"/>
              <a:t>både</a:t>
            </a:r>
            <a:r>
              <a:rPr lang="en-US"/>
              <a:t> far </a:t>
            </a:r>
            <a:r>
              <a:rPr lang="en-US" err="1"/>
              <a:t>og</a:t>
            </a:r>
            <a:r>
              <a:rPr lang="en-US"/>
              <a:t> mor. Du </a:t>
            </a:r>
            <a:r>
              <a:rPr lang="en-US" err="1"/>
              <a:t>skal</a:t>
            </a:r>
            <a:r>
              <a:rPr lang="en-US"/>
              <a:t> </a:t>
            </a:r>
            <a:r>
              <a:rPr lang="en-US" err="1"/>
              <a:t>bo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hybel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over 6 km </a:t>
            </a:r>
            <a:r>
              <a:rPr lang="en-US" err="1"/>
              <a:t>fra</a:t>
            </a:r>
            <a:r>
              <a:rPr lang="en-US"/>
              <a:t> </a:t>
            </a:r>
            <a:r>
              <a:rPr lang="en-US" err="1"/>
              <a:t>hybeladressen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skolen</a:t>
            </a:r>
            <a:r>
              <a:rPr lang="en-US"/>
              <a:t>.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NB! Pr.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Nå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har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AtB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trøbbel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med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PocketID-appen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så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elevene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får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ikke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opp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skyssbeviset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der. De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skal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allikevel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kunne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være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 med </a:t>
            </a:r>
            <a:r>
              <a:rPr lang="en-US" err="1">
                <a:highlight>
                  <a:srgbClr val="FFFF00"/>
                </a:highlight>
                <a:ea typeface="Calibri"/>
                <a:cs typeface="Calibri"/>
              </a:rPr>
              <a:t>bussene</a:t>
            </a:r>
            <a:r>
              <a:rPr lang="en-US">
                <a:highlight>
                  <a:srgbClr val="FFFF00"/>
                </a:highlight>
                <a:ea typeface="Calibri"/>
                <a:cs typeface="Calibri"/>
              </a:rPr>
              <a:t>.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532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Lærerne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gir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en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oversikt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til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kontoret</a:t>
            </a:r>
            <a:r>
              <a:rPr lang="en-US">
                <a:cs typeface="Calibri"/>
              </a:rPr>
              <a:t> over </a:t>
            </a:r>
            <a:r>
              <a:rPr lang="en-US" err="1">
                <a:cs typeface="Calibri"/>
              </a:rPr>
              <a:t>hvor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elevene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skal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være</a:t>
            </a:r>
            <a:r>
              <a:rPr lang="en-US">
                <a:cs typeface="Calibri"/>
              </a:rPr>
              <a:t> I </a:t>
            </a:r>
            <a:r>
              <a:rPr lang="en-US" err="1">
                <a:cs typeface="Calibri"/>
              </a:rPr>
              <a:t>bedrift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og</a:t>
            </a:r>
            <a:r>
              <a:rPr lang="en-US">
                <a:cs typeface="Calibri"/>
              </a:rPr>
              <a:t> om de </a:t>
            </a:r>
            <a:r>
              <a:rPr lang="en-US" err="1">
                <a:cs typeface="Calibri"/>
              </a:rPr>
              <a:t>trenger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skyss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dit</a:t>
            </a:r>
            <a:r>
              <a:rPr lang="en-US">
                <a:cs typeface="Calibri"/>
              </a:rPr>
              <a:t>. Da </a:t>
            </a:r>
            <a:r>
              <a:rPr lang="en-US" err="1">
                <a:cs typeface="Calibri"/>
              </a:rPr>
              <a:t>blir</a:t>
            </a:r>
            <a:r>
              <a:rPr lang="en-US">
                <a:cs typeface="Calibri"/>
              </a:rPr>
              <a:t> det </a:t>
            </a:r>
            <a:r>
              <a:rPr lang="en-US" err="1">
                <a:cs typeface="Calibri"/>
              </a:rPr>
              <a:t>lagt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opp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skyss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til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opplæringsstedet</a:t>
            </a:r>
            <a:r>
              <a:rPr lang="en-US">
                <a:cs typeface="Calibri"/>
              </a:rPr>
              <a:t> for </a:t>
            </a:r>
            <a:r>
              <a:rPr lang="en-US" err="1">
                <a:cs typeface="Calibri"/>
              </a:rPr>
              <a:t>ønsket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tidspunkt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og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dette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kommer</a:t>
            </a:r>
            <a:r>
              <a:rPr lang="en-US">
                <a:cs typeface="Calibri"/>
              </a:rPr>
              <a:t> I </a:t>
            </a:r>
            <a:r>
              <a:rPr lang="en-US" err="1">
                <a:cs typeface="Calibri"/>
              </a:rPr>
              <a:t>PocketID</a:t>
            </a:r>
            <a:r>
              <a:rPr lang="en-US">
                <a:cs typeface="Calibri"/>
              </a:rPr>
              <a:t>.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2772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Hvis du ikke får opp skoleskyssbeviset, men har fått svar på søknad om skyss, så prøv å logge ut og inn på appen, evn. Bruk oppdater-knappen. 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5351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Husk å aktivere reisen før du går på bussen.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57F403-3128-474C-8AF1-12E1A9E333AA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772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fikk">
            <a:extLst>
              <a:ext uri="{FF2B5EF4-FFF2-40B4-BE49-F238E27FC236}">
                <a16:creationId xmlns:a16="http://schemas.microsoft.com/office/drawing/2014/main" id="{36A72C8F-C33A-45AB-91BF-D23C7D50EEE5}"/>
              </a:ext>
            </a:extLst>
          </p:cNvPr>
          <p:cNvSpPr/>
          <p:nvPr userDrawn="1"/>
        </p:nvSpPr>
        <p:spPr>
          <a:xfrm>
            <a:off x="1" y="1548194"/>
            <a:ext cx="12193524" cy="53098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35896"/>
            <a:ext cx="10363200" cy="1121846"/>
          </a:xfrm>
        </p:spPr>
        <p:txBody>
          <a:bodyPr anchor="b">
            <a:normAutofit/>
          </a:bodyPr>
          <a:lstStyle>
            <a:lvl1pPr algn="ctr">
              <a:defRPr sz="4050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795998"/>
            <a:ext cx="10363200" cy="98488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0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tittelside" hidden="1">
            <a:extLst>
              <a:ext uri="{FF2B5EF4-FFF2-40B4-BE49-F238E27FC236}">
                <a16:creationId xmlns:a16="http://schemas.microsoft.com/office/drawing/2014/main" id="{42594168-4B05-4509-8809-6558E9660824}"/>
              </a:ext>
            </a:extLst>
          </p:cNvPr>
          <p:cNvSpPr/>
          <p:nvPr userDrawn="1"/>
        </p:nvSpPr>
        <p:spPr>
          <a:xfrm>
            <a:off x="449705" y="97436"/>
            <a:ext cx="779488" cy="232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>
              <a:solidFill>
                <a:srgbClr val="00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3C00A96-9228-4E6E-AE76-CA1B57587F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396050"/>
            <a:ext cx="2179324" cy="6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7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439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6497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63DFC49-49A2-44B8-B23A-B4A841426F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547DE91-F021-4E3A-9BBE-7FC68723FEC6}"/>
              </a:ext>
            </a:extLst>
          </p:cNvPr>
          <p:cNvSpPr txBox="1"/>
          <p:nvPr userDrawn="1"/>
        </p:nvSpPr>
        <p:spPr>
          <a:xfrm>
            <a:off x="2316480" y="5035631"/>
            <a:ext cx="75590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300"/>
              <a:t>trondelagfylke.no | fb.com/</a:t>
            </a:r>
            <a:r>
              <a:rPr lang="nb-NO" sz="1300" err="1"/>
              <a:t>trondelagfylke</a:t>
            </a:r>
            <a:endParaRPr lang="nb-NO" sz="1300"/>
          </a:p>
        </p:txBody>
      </p:sp>
    </p:spTree>
    <p:extLst>
      <p:ext uri="{BB962C8B-B14F-4D97-AF65-F5344CB8AC3E}">
        <p14:creationId xmlns:p14="http://schemas.microsoft.com/office/powerpoint/2010/main" val="3606132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F91D4-C580-492E-9098-176976D52404}" type="datetime1">
              <a:rPr lang="nb-NO"/>
              <a:pPr>
                <a:defRPr/>
              </a:pPr>
              <a:t>21.08.2026</a:t>
            </a:fld>
            <a:endParaRPr lang="nb-NO" sz="140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A3D2-A1F6-4F6D-8315-9610744D9656}" type="slidenum">
              <a:rPr lang="nb-NO"/>
              <a:pPr>
                <a:defRPr/>
              </a:pPr>
              <a:t>‹#›</a:t>
            </a:fld>
            <a:endParaRPr lang="nb-NO" sz="1400"/>
          </a:p>
        </p:txBody>
      </p:sp>
    </p:spTree>
    <p:extLst>
      <p:ext uri="{BB962C8B-B14F-4D97-AF65-F5344CB8AC3E}">
        <p14:creationId xmlns:p14="http://schemas.microsoft.com/office/powerpoint/2010/main" val="236092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9">
            <a:extLst>
              <a:ext uri="{FF2B5EF4-FFF2-40B4-BE49-F238E27FC236}">
                <a16:creationId xmlns:a16="http://schemas.microsoft.com/office/drawing/2014/main" id="{6E293DF4-167E-4F98-9D9A-566E0E975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4592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977980"/>
            <a:ext cx="10515600" cy="775597"/>
          </a:xfrm>
        </p:spPr>
        <p:txBody>
          <a:bodyPr anchor="ctr" anchorCtr="0">
            <a:normAutofit/>
          </a:bodyPr>
          <a:lstStyle>
            <a:lvl1pPr algn="ctr">
              <a:defRPr sz="2800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800962"/>
            <a:ext cx="10515600" cy="5539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3713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442E5E1F-5E54-4B09-9810-9D1AFB1B9578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ECCF3988-3131-4965-BFAC-2EF8935A2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6880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">
            <a:extLst>
              <a:ext uri="{FF2B5EF4-FFF2-40B4-BE49-F238E27FC236}">
                <a16:creationId xmlns:a16="http://schemas.microsoft.com/office/drawing/2014/main" id="{D8C7FABD-B60D-4278-8B7A-4CE212162DD1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68D46C-2C47-41CD-86BA-93183D686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48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39B1D9-21EF-47DC-9EB0-171837799A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3693" y="2115183"/>
            <a:ext cx="5184648" cy="395310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fikk">
            <a:extLst>
              <a:ext uri="{FF2B5EF4-FFF2-40B4-BE49-F238E27FC236}">
                <a16:creationId xmlns:a16="http://schemas.microsoft.com/office/drawing/2014/main" id="{40C17E66-2E97-4F81-8F6E-EF36FBE47B27}"/>
              </a:ext>
            </a:extLst>
          </p:cNvPr>
          <p:cNvSpPr/>
          <p:nvPr userDrawn="1"/>
        </p:nvSpPr>
        <p:spPr>
          <a:xfrm>
            <a:off x="1" y="1620203"/>
            <a:ext cx="12193524" cy="288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80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DF0D-5186-43A8-9F17-7965A23969C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8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24674BD-61C0-4B57-8F0A-E639D160D1D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3693" y="2583181"/>
            <a:ext cx="5184648" cy="348511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4892" y="2115183"/>
            <a:ext cx="5184648" cy="369332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C82FA1FD-E97A-4C0F-AA26-530A2E506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80621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03139" y="0"/>
            <a:ext cx="6888861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logo_gul" hidden="1">
            <a:extLst>
              <a:ext uri="{FF2B5EF4-FFF2-40B4-BE49-F238E27FC236}">
                <a16:creationId xmlns:a16="http://schemas.microsoft.com/office/drawing/2014/main" id="{FC393D3E-C050-40F9-816F-B6EA7FC3F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9" name="logo_beige" descr="Et bilde som inneholder verktøy, skrunøkkel&#10;&#10;Beskrivelse som er generert med høy visshet">
            <a:extLst>
              <a:ext uri="{FF2B5EF4-FFF2-40B4-BE49-F238E27FC236}">
                <a16:creationId xmlns:a16="http://schemas.microsoft.com/office/drawing/2014/main" id="{ABE5CBE6-E2D6-4553-A491-4D45E48597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pic>
        <p:nvPicPr>
          <p:cNvPr id="10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810A30F1-52BB-4D05-9919-9D60AECB77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69" y="457257"/>
            <a:ext cx="548640" cy="612362"/>
          </a:xfrm>
          <a:prstGeom prst="rect">
            <a:avLst/>
          </a:prstGeom>
        </p:spPr>
      </p:pic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2460" y="1480991"/>
            <a:ext cx="4155149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054E4EC-00C2-4E18-90E6-EF2CA9475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59" y="288398"/>
            <a:ext cx="3326055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0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9">
            <a:extLst>
              <a:ext uri="{FF2B5EF4-FFF2-40B4-BE49-F238E27FC236}">
                <a16:creationId xmlns:a16="http://schemas.microsoft.com/office/drawing/2014/main" id="{5ACCAEB8-6144-42EB-BBDC-F55020068F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5280660" cy="6858000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110E2EE2-CC4E-47F3-AABC-347A7D985C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44768" y="1480991"/>
            <a:ext cx="5294773" cy="469597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F5788C-2F9F-421F-A3B1-5E4BD0F80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768" y="288398"/>
            <a:ext cx="4334653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9">
            <a:extLst>
              <a:ext uri="{FF2B5EF4-FFF2-40B4-BE49-F238E27FC236}">
                <a16:creationId xmlns:a16="http://schemas.microsoft.com/office/drawing/2014/main" id="{E4C9F498-6F44-4CA2-AF18-37B16BED12C0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20082" y="1847023"/>
            <a:ext cx="6248810" cy="3514958"/>
          </a:xfrm>
          <a:solidFill>
            <a:schemeClr val="bg1">
              <a:lumMod val="50000"/>
            </a:schemeClr>
          </a:solidFill>
        </p:spPr>
        <p:txBody>
          <a:bodyPr tIns="36000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tekst 14">
            <a:extLst>
              <a:ext uri="{FF2B5EF4-FFF2-40B4-BE49-F238E27FC236}">
                <a16:creationId xmlns:a16="http://schemas.microsoft.com/office/drawing/2014/main" id="{0F42FF05-9A5C-42EA-96C3-47171AE49D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36943" y="1847032"/>
            <a:ext cx="3902599" cy="432993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DD6478-91A1-4964-ACA2-E26D9F4BD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43" y="681038"/>
            <a:ext cx="3902598" cy="830997"/>
          </a:xfrm>
        </p:spPr>
        <p:txBody>
          <a:bodyPr anchor="b" anchorCtr="0">
            <a:normAutofit/>
          </a:bodyPr>
          <a:lstStyle>
            <a:lvl1pPr>
              <a:spcAft>
                <a:spcPts val="0"/>
              </a:spcAft>
              <a:defRPr sz="2000" cap="none" baseline="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4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E63E4E42-00DC-4CD8-8D2A-A2ED1C35DD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550" y="2438271"/>
            <a:ext cx="8999871" cy="373869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A0E74-B8A8-4360-A367-9FF538085BF2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57444-737A-4256-A71F-2C8225BFF09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4FBCB943-AE00-4825-843E-FE156C6BD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79550" y="1212534"/>
            <a:ext cx="8999871" cy="98488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F609443-9AE4-46E7-8FE7-2CE88496B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" y="396050"/>
            <a:ext cx="2179324" cy="67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7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3693" y="326129"/>
            <a:ext cx="9601200" cy="11079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693" y="2115183"/>
            <a:ext cx="10685848" cy="3953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459" y="6446580"/>
            <a:ext cx="192024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6A1A0E74-B8A8-4360-A367-9FF538085BF2}" type="datetimeFigureOut">
              <a:rPr lang="nb-NO" smtClean="0"/>
              <a:pPr/>
              <a:t>21.08.2026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5640" y="6446580"/>
            <a:ext cx="576072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79421" y="6446580"/>
            <a:ext cx="96012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fld id="{36457444-737A-4256-A71F-2C8225BFF095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logo_gul" hidden="1">
            <a:extLst>
              <a:ext uri="{FF2B5EF4-FFF2-40B4-BE49-F238E27FC236}">
                <a16:creationId xmlns:a16="http://schemas.microsoft.com/office/drawing/2014/main" id="{568E141C-BC32-4EA7-B2A0-38340A669A3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11" name="logo_beige" descr="Et bilde som inneholder verktøy, skrunøkkel&#10;&#10;Beskrivelse som er generert med høy visshet">
            <a:extLst>
              <a:ext uri="{FF2B5EF4-FFF2-40B4-BE49-F238E27FC236}">
                <a16:creationId xmlns:a16="http://schemas.microsoft.com/office/drawing/2014/main" id="{413738F4-4345-4546-B6AE-0A137D4FB7E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  <p:pic>
        <p:nvPicPr>
          <p:cNvPr id="9" name="logo_bla" descr="Et bilde som inneholder objekt&#10;&#10;Beskrivelse som er generert med høy visshet" hidden="1">
            <a:extLst>
              <a:ext uri="{FF2B5EF4-FFF2-40B4-BE49-F238E27FC236}">
                <a16:creationId xmlns:a16="http://schemas.microsoft.com/office/drawing/2014/main" id="{F439C0E1-1A3C-408E-87BE-8917EC33988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3270" y="396050"/>
            <a:ext cx="548640" cy="6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  <p:sldLayoutId id="2147483665" r:id="rId5"/>
    <p:sldLayoutId id="2147483672" r:id="rId6"/>
    <p:sldLayoutId id="2147483673" r:id="rId7"/>
    <p:sldLayoutId id="2147483674" r:id="rId8"/>
    <p:sldLayoutId id="2147483676" r:id="rId9"/>
    <p:sldLayoutId id="2147483666" r:id="rId10"/>
    <p:sldLayoutId id="2147483667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40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tunes.apple.com/no/app/pocketid/id1208092318?l=nb&amp;mt=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hyperlink" Target="https://play.google.com/store/apps/details?id=no.pocketid.app130627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postmottak@lanekassen.no" TargetMode="External"/><Relationship Id="rId2" Type="http://schemas.openxmlformats.org/officeDocument/2006/relationships/hyperlink" Target="https://lanekassen.no/nb-NO/stipend-og-lan/norge/videregaende-skole/videregaende-skole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aka.ms/mfasetup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5CAFB2-6E0D-49A8-99F0-04FF78C5A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902" y="2052816"/>
            <a:ext cx="10363200" cy="1121846"/>
          </a:xfrm>
        </p:spPr>
        <p:txBody>
          <a:bodyPr/>
          <a:lstStyle/>
          <a:p>
            <a:r>
              <a:rPr lang="nb-NO"/>
              <a:t>Informasjon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66E8297-8E85-4F43-B346-0DEF68D0D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7366" y="3795998"/>
            <a:ext cx="10800272" cy="2104470"/>
          </a:xfrm>
        </p:spPr>
        <p:txBody>
          <a:bodyPr vert="horz" lIns="0" tIns="0" rIns="0" bIns="0" rtlCol="0" anchor="t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nb-NO" sz="3900" b="1"/>
              <a:t>Skoleåret 2026-2027</a:t>
            </a:r>
          </a:p>
          <a:p>
            <a:pPr>
              <a:lnSpc>
                <a:spcPct val="150000"/>
              </a:lnSpc>
            </a:pPr>
            <a:endParaRPr lang="nb-NO"/>
          </a:p>
          <a:p>
            <a:pPr>
              <a:lnSpc>
                <a:spcPct val="150000"/>
              </a:lnSpc>
            </a:pPr>
            <a:r>
              <a:rPr lang="nb-NO" sz="2800"/>
              <a:t>v/ IKT, kontor, bibliotek, drift, renhold, kantine, Steinkjerhallen</a:t>
            </a:r>
            <a:endParaRPr lang="nb-NO" sz="2800"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8905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ELEVPORTALEN</a:t>
            </a:r>
            <a:endParaRPr lang="nb-NO">
              <a:ea typeface="Verdana"/>
              <a:cs typeface="Verdana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846953E-8957-7525-5A87-FE7FAE9FD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181" y="2177346"/>
            <a:ext cx="7261608" cy="509578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F5BFD5D4-E2EB-F164-4EA1-120BC7D5B956}"/>
              </a:ext>
            </a:extLst>
          </p:cNvPr>
          <p:cNvSpPr txBox="1"/>
          <p:nvPr/>
        </p:nvSpPr>
        <p:spPr>
          <a:xfrm>
            <a:off x="0" y="1684327"/>
            <a:ext cx="1117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b="1"/>
              <a:t>HTTPS://elev.trondelagfylke.no/</a:t>
            </a:r>
          </a:p>
        </p:txBody>
      </p:sp>
    </p:spTree>
    <p:extLst>
      <p:ext uri="{BB962C8B-B14F-4D97-AF65-F5344CB8AC3E}">
        <p14:creationId xmlns:p14="http://schemas.microsoft.com/office/powerpoint/2010/main" val="441514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person, mann, stående, holder&#10;&#10;Automatisk generert beskrivelse">
            <a:extLst>
              <a:ext uri="{FF2B5EF4-FFF2-40B4-BE49-F238E27FC236}">
                <a16:creationId xmlns:a16="http://schemas.microsoft.com/office/drawing/2014/main" id="{0ACB0D02-DAF2-BCCA-ED10-A9FEE0C2A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681" y="4198762"/>
            <a:ext cx="1212480" cy="1818720"/>
          </a:xfrm>
          <a:prstGeom prst="rect">
            <a:avLst/>
          </a:prstGeom>
        </p:spPr>
      </p:pic>
      <p:pic>
        <p:nvPicPr>
          <p:cNvPr id="7" name="Bilde 6" descr="Et bilde som inneholder Skjegg, Menneskeansikt, Ansiktshår, skjegg&#10;&#10;Automatisk generert beskrivelse">
            <a:extLst>
              <a:ext uri="{FF2B5EF4-FFF2-40B4-BE49-F238E27FC236}">
                <a16:creationId xmlns:a16="http://schemas.microsoft.com/office/drawing/2014/main" id="{EFD8D982-A6DC-3FDE-B30C-556D2AA58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6960" y="4193722"/>
            <a:ext cx="1203649" cy="1805474"/>
          </a:xfrm>
          <a:prstGeom prst="rect">
            <a:avLst/>
          </a:prstGeo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Sikkerhetskopi av data</a:t>
            </a:r>
            <a:endParaRPr lang="nb-NO">
              <a:ea typeface="Verdana"/>
              <a:cs typeface="Verdana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753693" y="2078183"/>
            <a:ext cx="10828707" cy="25483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24000" indent="-324000" defTabSz="914400">
              <a:lnSpc>
                <a:spcPct val="8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2800"/>
              <a:t>Sikkerhetskopi av data er </a:t>
            </a:r>
            <a:r>
              <a:rPr lang="nb-NO" sz="2800" b="1"/>
              <a:t>eget ansvar!</a:t>
            </a:r>
          </a:p>
          <a:p>
            <a:pPr marL="324000" indent="-324000" defTabSz="914400">
              <a:lnSpc>
                <a:spcPct val="8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b-NO" sz="2800"/>
          </a:p>
          <a:p>
            <a:pPr marL="324000" indent="-324000" defTabSz="914400">
              <a:lnSpc>
                <a:spcPct val="8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b-NO" sz="2800"/>
          </a:p>
          <a:p>
            <a:pPr marL="324000" indent="-324000" defTabSz="914400">
              <a:lnSpc>
                <a:spcPct val="80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b-NO" sz="2800"/>
              <a:t>Bruk </a:t>
            </a:r>
            <a:r>
              <a:rPr lang="nb-NO" sz="2800" u="sng"/>
              <a:t>OneDrive</a:t>
            </a:r>
            <a:r>
              <a:rPr lang="nb-NO" sz="2800"/>
              <a:t>, ekstern harddisk eller minnepenn.</a:t>
            </a:r>
            <a:br>
              <a:rPr lang="nb-NO" sz="2800"/>
            </a:br>
            <a:endParaRPr lang="nb-NO" sz="2800"/>
          </a:p>
          <a:p>
            <a:pPr defTabSz="914400">
              <a:lnSpc>
                <a:spcPct val="80000"/>
              </a:lnSpc>
              <a:buClr>
                <a:schemeClr val="tx2"/>
              </a:buClr>
            </a:pPr>
            <a:endParaRPr lang="nb-NO" sz="2800"/>
          </a:p>
          <a:p>
            <a:pPr>
              <a:lnSpc>
                <a:spcPct val="90000"/>
              </a:lnSpc>
              <a:buFontTx/>
              <a:buChar char="•"/>
            </a:pPr>
            <a:endParaRPr lang="nb-NO" sz="2800"/>
          </a:p>
        </p:txBody>
      </p:sp>
      <p:pic>
        <p:nvPicPr>
          <p:cNvPr id="5" name="Bilde 4" descr="Et bilde som inneholder pels, primat, pattedyr, ape&#10;&#10;Automatisk generert beskrivelse">
            <a:extLst>
              <a:ext uri="{FF2B5EF4-FFF2-40B4-BE49-F238E27FC236}">
                <a16:creationId xmlns:a16="http://schemas.microsoft.com/office/drawing/2014/main" id="{E56B3E8B-26F4-7A3A-ADB7-794F663E2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155" y="3509445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3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Hva kan vi hjelpe med</a:t>
            </a:r>
            <a:endParaRPr lang="nb-NO">
              <a:ea typeface="Verdana"/>
              <a:cs typeface="Verdana"/>
            </a:endParaRPr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753693" y="1758462"/>
            <a:ext cx="10087027" cy="4853353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 defTabSz="457200">
              <a:buFontTx/>
              <a:buChar char="•"/>
            </a:pPr>
            <a:r>
              <a:rPr lang="nb-NO"/>
              <a:t>Installere programvare som er skolerelatert, som du trenger</a:t>
            </a:r>
            <a:r>
              <a:rPr lang="nb-NO">
                <a:ea typeface="Verdana"/>
                <a:cs typeface="Verdana"/>
              </a:rPr>
              <a:t> for ditt skolearbeid</a:t>
            </a:r>
          </a:p>
          <a:p>
            <a:pPr marL="457200" indent="-457200" defTabSz="457200">
              <a:buFontTx/>
              <a:buChar char="•"/>
            </a:pPr>
            <a:endParaRPr lang="nb-NO">
              <a:ea typeface="Verdana"/>
              <a:cs typeface="Verdana"/>
            </a:endParaRPr>
          </a:p>
          <a:p>
            <a:pPr marL="457200" indent="-457200" defTabSz="457200">
              <a:buFontTx/>
              <a:buChar char="•"/>
            </a:pPr>
            <a:r>
              <a:rPr lang="nb-NO">
                <a:ea typeface="Verdana"/>
                <a:cs typeface="Verdana"/>
              </a:rPr>
              <a:t>Hjelpe med å fjerne virus fra PC</a:t>
            </a:r>
          </a:p>
          <a:p>
            <a:pPr marL="457200" indent="-457200" defTabSz="457200">
              <a:buFontTx/>
              <a:buChar char="•"/>
            </a:pPr>
            <a:endParaRPr lang="nb-NO">
              <a:ea typeface="Verdana"/>
              <a:cs typeface="Verdana"/>
            </a:endParaRPr>
          </a:p>
          <a:p>
            <a:pPr marL="457200" indent="-457200" defTabSz="457200">
              <a:buFontTx/>
              <a:buChar char="•"/>
            </a:pPr>
            <a:r>
              <a:rPr lang="nb-NO"/>
              <a:t>Generell hjelp og råd, veiledning og feilsøking</a:t>
            </a:r>
          </a:p>
          <a:p>
            <a:pPr marL="457200" indent="-457200" defTabSz="457200">
              <a:buFontTx/>
              <a:buChar char="•"/>
            </a:pPr>
            <a:endParaRPr lang="nb-NO">
              <a:ea typeface="Verdana"/>
              <a:cs typeface="Verdana"/>
            </a:endParaRPr>
          </a:p>
          <a:p>
            <a:pPr marL="457200" indent="-457200" defTabSz="457200">
              <a:buFontTx/>
              <a:buChar char="•"/>
            </a:pPr>
            <a:r>
              <a:rPr lang="nb-NO">
                <a:ea typeface="Verdana"/>
                <a:cs typeface="Verdana"/>
              </a:rPr>
              <a:t>Hjelp med å bestille service på eller reinstallere din maskin, da forutsatt at du har kjøpt maskinen gjennom fylkeskommunen</a:t>
            </a:r>
          </a:p>
        </p:txBody>
      </p:sp>
    </p:spTree>
    <p:extLst>
      <p:ext uri="{BB962C8B-B14F-4D97-AF65-F5344CB8AC3E}">
        <p14:creationId xmlns:p14="http://schemas.microsoft.com/office/powerpoint/2010/main" val="2456199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Koble til</a:t>
            </a:r>
            <a:r>
              <a:rPr lang="nb-NO">
                <a:ea typeface="Verdana"/>
              </a:rPr>
              <a:t> trådløsnettet</a:t>
            </a:r>
            <a:endParaRPr lang="nb-NO">
              <a:ea typeface="Verdana"/>
              <a:cs typeface="Verdana"/>
            </a:endParaRPr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753693" y="1758462"/>
            <a:ext cx="10685848" cy="4853353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endParaRPr lang="nb-NO"/>
          </a:p>
          <a:p>
            <a:pPr marL="323850" indent="-323850"/>
            <a:r>
              <a:rPr lang="nb-NO"/>
              <a:t>Velg trådløsnettet «Trondelag-FK».</a:t>
            </a:r>
            <a:endParaRPr lang="nb-NO">
              <a:ea typeface="Verdana"/>
            </a:endParaRPr>
          </a:p>
          <a:p>
            <a:pPr marL="323850" indent="-323850"/>
            <a:endParaRPr lang="nb-NO"/>
          </a:p>
          <a:p>
            <a:pPr marL="323850" indent="-323850"/>
            <a:r>
              <a:rPr lang="nb-NO"/>
              <a:t>Skriv inn ditt elev12345 og passord.</a:t>
            </a:r>
            <a:endParaRPr lang="nb-NO">
              <a:ea typeface="Verdana"/>
            </a:endParaRPr>
          </a:p>
          <a:p>
            <a:pPr marL="323850" indent="-323850"/>
            <a:endParaRPr lang="nb-NO"/>
          </a:p>
          <a:p>
            <a:pPr marL="323850" indent="-323850"/>
            <a:r>
              <a:rPr lang="nb-NO"/>
              <a:t>Trykk «Koble til».</a:t>
            </a:r>
            <a:br>
              <a:rPr lang="nb-NO">
                <a:ea typeface="Verdana"/>
              </a:rPr>
            </a:br>
            <a:endParaRPr lang="nb-NO">
              <a:ea typeface="Verdana"/>
            </a:endParaRPr>
          </a:p>
          <a:p>
            <a:pPr marL="323850" indent="-323850"/>
            <a:r>
              <a:rPr lang="nb-NO"/>
              <a:t>Dersom du får spørsmål om å verifisere sertifikat,</a:t>
            </a:r>
          </a:p>
          <a:p>
            <a:pPr marL="0" indent="0">
              <a:buNone/>
            </a:pPr>
            <a:r>
              <a:rPr lang="nb-NO"/>
              <a:t>   trykk «Fortsett».</a:t>
            </a:r>
            <a:endParaRPr lang="nb-NO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3150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60FBB44-CB35-C6C7-17AD-A4D049DEC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 descr="Et bilde som inneholder tekst, skjermbilde, folk, utendørs&#10;&#10;Automatisk generert beskrivelse">
            <a:extLst>
              <a:ext uri="{FF2B5EF4-FFF2-40B4-BE49-F238E27FC236}">
                <a16:creationId xmlns:a16="http://schemas.microsoft.com/office/drawing/2014/main" id="{CF6E561A-1692-AF40-5A8F-1CC19BF0D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5246"/>
            <a:ext cx="12177160" cy="8203246"/>
          </a:xfrm>
        </p:spPr>
      </p:pic>
      <p:pic>
        <p:nvPicPr>
          <p:cNvPr id="6" name="Bilde 5" descr="Et bilde som inneholder mønster, kvadrat, piksel&#10;&#10;Automatisk generert beskrivelse">
            <a:extLst>
              <a:ext uri="{FF2B5EF4-FFF2-40B4-BE49-F238E27FC236}">
                <a16:creationId xmlns:a16="http://schemas.microsoft.com/office/drawing/2014/main" id="{CB6397BD-F287-17D1-5C2E-55214535F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04" y="3869635"/>
            <a:ext cx="2855844" cy="28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28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03484" y="4226790"/>
            <a:ext cx="9601200" cy="1107996"/>
          </a:xfrm>
        </p:spPr>
        <p:txBody>
          <a:bodyPr>
            <a:normAutofit/>
          </a:bodyPr>
          <a:lstStyle/>
          <a:p>
            <a:pPr algn="ctr"/>
            <a:r>
              <a:rPr lang="nb-NO" sz="6000"/>
              <a:t>sPørsmål?</a:t>
            </a:r>
          </a:p>
        </p:txBody>
      </p:sp>
      <p:pic>
        <p:nvPicPr>
          <p:cNvPr id="4" name="Bilde 3" descr="Et bilde som inneholder mønster, kvadrat, piksel&#10;&#10;Automatisk generert beskrivelse">
            <a:extLst>
              <a:ext uri="{FF2B5EF4-FFF2-40B4-BE49-F238E27FC236}">
                <a16:creationId xmlns:a16="http://schemas.microsoft.com/office/drawing/2014/main" id="{102BB34A-894E-5B17-EC4D-2E5AFE0E1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250" y="799544"/>
            <a:ext cx="2855844" cy="28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36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4" descr="Et bilde som inneholder gulv, tak, innendørs, vegg&#10;&#10;Beskrivelse som er generert med svært høy visshet">
            <a:extLst>
              <a:ext uri="{FF2B5EF4-FFF2-40B4-BE49-F238E27FC236}">
                <a16:creationId xmlns:a16="http://schemas.microsoft.com/office/drawing/2014/main" id="{CE209B97-5298-4A3D-BE80-46F598F1C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02123" y="1273483"/>
            <a:ext cx="5377793" cy="4020459"/>
          </a:xfrm>
          <a:prstGeom prst="rect">
            <a:avLst/>
          </a:prstGeom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Informasjon - kontor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64F695-2E76-47BE-8A0F-B69E92812B40}"/>
              </a:ext>
            </a:extLst>
          </p:cNvPr>
          <p:cNvSpPr txBox="1"/>
          <p:nvPr/>
        </p:nvSpPr>
        <p:spPr>
          <a:xfrm>
            <a:off x="757343" y="1845514"/>
            <a:ext cx="5338658" cy="267765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nb-NO" sz="2800">
                <a:latin typeface="Verdana"/>
                <a:ea typeface="Verdana"/>
                <a:cs typeface="Verdana"/>
              </a:rPr>
              <a:t>Den oransje boksen i Origo</a:t>
            </a:r>
            <a:endParaRPr lang="nb-NO">
              <a:latin typeface="Verdana"/>
              <a:ea typeface="Verdana"/>
              <a:cs typeface="Verdana"/>
            </a:endParaRPr>
          </a:p>
          <a:p>
            <a:pPr>
              <a:buChar char="•"/>
            </a:pPr>
            <a:endParaRPr lang="nb-NO" sz="2800">
              <a:latin typeface="Verdana"/>
              <a:ea typeface="Verdana"/>
              <a:cs typeface="Verdana"/>
            </a:endParaRPr>
          </a:p>
          <a:p>
            <a:pPr>
              <a:buChar char="•"/>
            </a:pPr>
            <a:r>
              <a:rPr lang="nb-NO" sz="2800">
                <a:latin typeface="Verdana"/>
                <a:ea typeface="Verdana"/>
                <a:cs typeface="Verdana"/>
              </a:rPr>
              <a:t>Her jobber Turid, Hilde, Gyri, Sidsel, Mette og Heidi</a:t>
            </a:r>
          </a:p>
          <a:p>
            <a:pPr>
              <a:buChar char="•"/>
            </a:pPr>
            <a:r>
              <a:rPr lang="nb-NO" sz="2800">
                <a:latin typeface="Verdana"/>
                <a:ea typeface="Verdana"/>
                <a:cs typeface="Verdana"/>
              </a:rPr>
              <a:t>Spør oss om det meste!</a:t>
            </a:r>
          </a:p>
          <a:p>
            <a:pPr>
              <a:buChar char="•"/>
            </a:pPr>
            <a:endParaRPr lang="nb-NO" sz="2800">
              <a:latin typeface="Arial"/>
              <a:ea typeface="Verdana"/>
              <a:cs typeface="Arial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E92D9A1-12A0-4FD8-9026-A68906E39A86}"/>
              </a:ext>
            </a:extLst>
          </p:cNvPr>
          <p:cNvSpPr/>
          <p:nvPr/>
        </p:nvSpPr>
        <p:spPr>
          <a:xfrm>
            <a:off x="6583357" y="5483225"/>
            <a:ext cx="5496559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>
              <a:buFontTx/>
              <a:buChar char="•"/>
            </a:pPr>
            <a:r>
              <a:rPr lang="nb-NO" sz="2800">
                <a:ea typeface="Verdana"/>
                <a:cs typeface="Verdana"/>
              </a:rPr>
              <a:t>Åpent 08:00-15:30, unntatt torsdag da stenger vi 14:00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2EFFF0EC-DC7E-4D1D-148B-069AC7AD3E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36" t="16663" r="1818" b="11585"/>
          <a:stretch>
            <a:fillRect/>
          </a:stretch>
        </p:blipFill>
        <p:spPr>
          <a:xfrm>
            <a:off x="654170" y="4519192"/>
            <a:ext cx="3191779" cy="198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5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96317052-94B0-4D20-808A-24E6FDF7A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38" y="789512"/>
            <a:ext cx="3334078" cy="2496212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F856A84-194B-498E-B7FB-640042C14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1199" y="3605994"/>
            <a:ext cx="3261879" cy="2145827"/>
          </a:xfrm>
          <a:prstGeom prst="rect">
            <a:avLst/>
          </a:prstGeom>
        </p:spPr>
      </p:pic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933C161E-AE9B-4C36-885E-C11C3D8F1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93" y="2115183"/>
            <a:ext cx="8505810" cy="3953108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•Salg av hengelås til skap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  (kort, kontant eller vipps)</a:t>
            </a:r>
            <a:br>
              <a:rPr lang="nb-NO">
                <a:ea typeface="Verdana"/>
                <a:cs typeface="Verdana"/>
              </a:rPr>
            </a:br>
            <a:r>
              <a:rPr lang="nb-NO">
                <a:ea typeface="Verdana"/>
                <a:cs typeface="Verdana"/>
              </a:rPr>
              <a:t> </a:t>
            </a:r>
            <a:r>
              <a:rPr lang="nb-NO" sz="2600">
                <a:ea typeface="Verdana"/>
                <a:cs typeface="Verdana"/>
              </a:rPr>
              <a:t>(selges også på bibliotek – bet. Med Vipps)</a:t>
            </a:r>
          </a:p>
          <a:p>
            <a:pPr marL="323850" indent="-323850">
              <a:buNone/>
            </a:pPr>
            <a:r>
              <a:rPr lang="nb-NO">
                <a:ea typeface="Verdana"/>
                <a:cs typeface="+mn-lt"/>
              </a:rPr>
              <a:t>•Diverse skjema (De som ikke behandles i Visma in </a:t>
            </a:r>
            <a:r>
              <a:rPr lang="nb-NO" err="1">
                <a:ea typeface="Verdana"/>
                <a:cs typeface="+mn-lt"/>
              </a:rPr>
              <a:t>school</a:t>
            </a:r>
            <a:r>
              <a:rPr lang="nb-NO">
                <a:ea typeface="Verdana"/>
                <a:cs typeface="+mn-lt"/>
              </a:rPr>
              <a:t>.)</a:t>
            </a:r>
          </a:p>
          <a:p>
            <a:pPr marL="323850" indent="-323850">
              <a:buNone/>
            </a:pPr>
            <a:r>
              <a:rPr lang="nb-NO">
                <a:ea typeface="Verdana"/>
                <a:cs typeface="+mn-lt"/>
              </a:rPr>
              <a:t>Hjelp til reservekort skyss hvis </a:t>
            </a:r>
            <a:r>
              <a:rPr lang="nb-NO" err="1">
                <a:ea typeface="Verdana"/>
                <a:cs typeface="+mn-lt"/>
              </a:rPr>
              <a:t>PocketID</a:t>
            </a:r>
            <a:r>
              <a:rPr lang="nb-NO">
                <a:ea typeface="Verdana"/>
                <a:cs typeface="+mn-lt"/>
              </a:rPr>
              <a:t> </a:t>
            </a:r>
          </a:p>
          <a:p>
            <a:pPr marL="0" indent="0">
              <a:buNone/>
            </a:pPr>
            <a:r>
              <a:rPr lang="nb-NO">
                <a:ea typeface="Verdana"/>
                <a:cs typeface="+mn-lt"/>
              </a:rPr>
              <a:t>ikke fungerer, lån av tang for </a:t>
            </a:r>
            <a:r>
              <a:rPr lang="nb-NO" err="1">
                <a:ea typeface="Verdana"/>
                <a:cs typeface="+mn-lt"/>
              </a:rPr>
              <a:t>oppklipping</a:t>
            </a:r>
            <a:r>
              <a:rPr lang="nb-NO">
                <a:ea typeface="Verdana"/>
                <a:cs typeface="+mn-lt"/>
              </a:rPr>
              <a:t> av lås på skap.</a:t>
            </a:r>
            <a:endParaRPr lang="nb-NO">
              <a:ea typeface="Verdana"/>
              <a:cs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0E20F32-37CA-4231-97B0-F05F8EE4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326129"/>
            <a:ext cx="6600240" cy="1107996"/>
          </a:xfrm>
        </p:spPr>
        <p:txBody>
          <a:bodyPr/>
          <a:lstStyle/>
          <a:p>
            <a:r>
              <a:rPr lang="nb-NO">
                <a:ea typeface="Verdana"/>
                <a:cs typeface="Verdana"/>
              </a:rPr>
              <a:t>Informasjon</a:t>
            </a:r>
            <a:endParaRPr lang="nb-NO"/>
          </a:p>
        </p:txBody>
      </p:sp>
      <p:pic>
        <p:nvPicPr>
          <p:cNvPr id="4" name="Bilde 4" descr="Et bilde som inneholder rød, innendørs, sitter, bygning&#10;&#10;Beskrivelse som er generert med høy visshet">
            <a:extLst>
              <a:ext uri="{FF2B5EF4-FFF2-40B4-BE49-F238E27FC236}">
                <a16:creationId xmlns:a16="http://schemas.microsoft.com/office/drawing/2014/main" id="{A119C3C7-7C60-461E-822B-3EB60E52B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1693" y="223284"/>
            <a:ext cx="2743200" cy="281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09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113FFB9-C5D8-4197-8892-B761989BC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56" y="326129"/>
            <a:ext cx="6651563" cy="1107996"/>
          </a:xfrm>
        </p:spPr>
        <p:txBody>
          <a:bodyPr/>
          <a:lstStyle/>
          <a:p>
            <a:r>
              <a:rPr lang="nb-NO">
                <a:ea typeface="Verdana"/>
                <a:cs typeface="Verdana"/>
              </a:rPr>
              <a:t>Digitalt elevbevis</a:t>
            </a:r>
            <a:endParaRPr lang="nb-NO"/>
          </a:p>
        </p:txBody>
      </p:sp>
      <p:pic>
        <p:nvPicPr>
          <p:cNvPr id="3" name="Bilde 3" descr="Et bilde som inneholder person, innendørs, vegg, holder&#10;&#10;Beskrivelse som er generert med svært høy visshet">
            <a:extLst>
              <a:ext uri="{FF2B5EF4-FFF2-40B4-BE49-F238E27FC236}">
                <a16:creationId xmlns:a16="http://schemas.microsoft.com/office/drawing/2014/main" id="{D93D36E6-FF39-4D46-BD27-D9EF47AE5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08" y="497430"/>
            <a:ext cx="3256399" cy="1835994"/>
          </a:xfrm>
          <a:prstGeom prst="rect">
            <a:avLst/>
          </a:prstGeom>
        </p:spPr>
      </p:pic>
      <p:sp>
        <p:nvSpPr>
          <p:cNvPr id="6" name="TekstSylinder 1">
            <a:extLst>
              <a:ext uri="{FF2B5EF4-FFF2-40B4-BE49-F238E27FC236}">
                <a16:creationId xmlns:a16="http://schemas.microsoft.com/office/drawing/2014/main" id="{1C160C07-8D2D-4A8F-806C-B24B9E4EDB91}"/>
              </a:ext>
            </a:extLst>
          </p:cNvPr>
          <p:cNvSpPr txBox="1"/>
          <p:nvPr/>
        </p:nvSpPr>
        <p:spPr>
          <a:xfrm>
            <a:off x="461756" y="1876224"/>
            <a:ext cx="6096000" cy="2246769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800">
                <a:latin typeface="Arial"/>
                <a:ea typeface="ＭＳ Ｐゴシック"/>
              </a:rPr>
              <a:t>Trøndelag fylkeskommune bruker digitalt skolebevis - PocketID. </a:t>
            </a:r>
            <a:r>
              <a:rPr lang="nb-NO" sz="2800">
                <a:latin typeface="Arial"/>
                <a:ea typeface="ＭＳ Ｐゴシック"/>
                <a:cs typeface="Arial"/>
              </a:rPr>
              <a:t>Når</a:t>
            </a:r>
            <a:r>
              <a:rPr lang="nb-NO" sz="2800">
                <a:latin typeface="Arial"/>
                <a:ea typeface="ＭＳ Ｐゴシック"/>
              </a:rPr>
              <a:t> du har fått laget deg TRFK-bruker kan du laste ned PocketID. Fotografering vil skje av fotograf i uke 36.</a:t>
            </a:r>
            <a:endParaRPr lang="nb-NO" sz="2800">
              <a:latin typeface="Arial"/>
              <a:ea typeface="ＭＳ Ｐゴシック"/>
              <a:cs typeface="Arial"/>
            </a:endParaRPr>
          </a:p>
        </p:txBody>
      </p:sp>
      <p:pic>
        <p:nvPicPr>
          <p:cNvPr id="20" name="Bilde 19">
            <a:extLst>
              <a:ext uri="{FF2B5EF4-FFF2-40B4-BE49-F238E27FC236}">
                <a16:creationId xmlns:a16="http://schemas.microsoft.com/office/drawing/2014/main" id="{14F5E3DC-DA99-4E59-9CAF-8EF8C6595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572" y="3943144"/>
            <a:ext cx="6909260" cy="25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11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BBADE86-CEB7-38F2-92BA-5AF3FA1AE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ea typeface="Verdana"/>
              </a:rPr>
              <a:t>Alle elever vil få spørsmål om samtykke til at bilde i PocketID blir overført til Visma In School.</a:t>
            </a:r>
          </a:p>
          <a:p>
            <a:pPr marL="323850" indent="-323850"/>
            <a:r>
              <a:rPr lang="nb-NO">
                <a:ea typeface="Verdana"/>
              </a:rPr>
              <a:t>Dette er for at lærere og andre på skolen skal kunne koble ansiktet ditt til profilen din. Det er mange elever her og det er en stor fordel å kunne se bilder. </a:t>
            </a:r>
          </a:p>
          <a:p>
            <a:pPr marL="323850" indent="-323850"/>
            <a:r>
              <a:rPr lang="nb-NO">
                <a:ea typeface="Verdana"/>
              </a:rPr>
              <a:t>Vi vil derfor gjerne at dere godkjenner dette. </a:t>
            </a:r>
            <a:endParaRPr lang="nb-NO"/>
          </a:p>
          <a:p>
            <a:pPr marL="0" indent="0">
              <a:buNone/>
            </a:pPr>
            <a:endParaRPr lang="nb-NO">
              <a:ea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681B06AB-6665-9DB2-C472-7DB7922B4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Verdana"/>
              </a:rPr>
              <a:t>Samtykke </a:t>
            </a:r>
          </a:p>
        </p:txBody>
      </p:sp>
      <p:pic>
        <p:nvPicPr>
          <p:cNvPr id="5" name="Bilde 5" descr="Et bilde som inneholder tekst, Menneskeansikt, smil, skjermbilde&#10;&#10;KI-generert innhold kan være feil.">
            <a:extLst>
              <a:ext uri="{FF2B5EF4-FFF2-40B4-BE49-F238E27FC236}">
                <a16:creationId xmlns:a16="http://schemas.microsoft.com/office/drawing/2014/main" id="{9C9B865B-C8F2-8483-1CD7-B1FFEF9EB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664" y="3809798"/>
            <a:ext cx="1734170" cy="256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82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9" descr="Et bilde som inneholder tekst, vegg, innendørs&#10;&#10;Automatisk generert beskrivelse">
            <a:extLst>
              <a:ext uri="{FF2B5EF4-FFF2-40B4-BE49-F238E27FC236}">
                <a16:creationId xmlns:a16="http://schemas.microsoft.com/office/drawing/2014/main" id="{B164292E-5A34-21A2-E2AC-4BBF3066B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045" y="1669473"/>
            <a:ext cx="2743200" cy="3657600"/>
          </a:xfrm>
          <a:prstGeom prst="rect">
            <a:avLst/>
          </a:prstGeom>
        </p:spPr>
      </p:pic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IKT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64F695-2E76-47BE-8A0F-B69E92812B40}"/>
              </a:ext>
            </a:extLst>
          </p:cNvPr>
          <p:cNvSpPr txBox="1"/>
          <p:nvPr/>
        </p:nvSpPr>
        <p:spPr>
          <a:xfrm>
            <a:off x="120993" y="1845514"/>
            <a:ext cx="4763104" cy="22467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800">
                <a:latin typeface="Verdana"/>
                <a:ea typeface="Verdana"/>
                <a:cs typeface="Arial"/>
              </a:rPr>
              <a:t>Åpent: 0800-1400</a:t>
            </a:r>
            <a:endParaRPr lang="nb-NO">
              <a:latin typeface="Verdana"/>
              <a:ea typeface="Verdana"/>
              <a:cs typeface="Arial"/>
            </a:endParaRPr>
          </a:p>
          <a:p>
            <a:r>
              <a:rPr lang="nb-NO" sz="2800">
                <a:latin typeface="Verdana"/>
                <a:ea typeface="Verdana"/>
                <a:cs typeface="Arial"/>
              </a:rPr>
              <a:t>Lunsjpause: 1130-1200</a:t>
            </a:r>
            <a:endParaRPr lang="nb-NO">
              <a:ea typeface="Verdana"/>
            </a:endParaRPr>
          </a:p>
          <a:p>
            <a:endParaRPr lang="nb-NO" sz="2800">
              <a:ea typeface="Verdana"/>
              <a:cs typeface="Arial"/>
            </a:endParaRPr>
          </a:p>
          <a:p>
            <a:r>
              <a:rPr lang="nb-NO" sz="2800">
                <a:latin typeface="Verdana"/>
                <a:ea typeface="Verdana"/>
                <a:cs typeface="Arial"/>
              </a:rPr>
              <a:t>Her jobber: </a:t>
            </a:r>
          </a:p>
          <a:p>
            <a:r>
              <a:rPr lang="nb-NO" sz="2800">
                <a:latin typeface="Verdana"/>
                <a:ea typeface="Verdana"/>
                <a:cs typeface="Arial"/>
              </a:rPr>
              <a:t>Snorre og</a:t>
            </a:r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2F6E44C5-C54E-413F-981E-A4142A4F7F22}"/>
              </a:ext>
            </a:extLst>
          </p:cNvPr>
          <p:cNvSpPr txBox="1"/>
          <p:nvPr/>
        </p:nvSpPr>
        <p:spPr>
          <a:xfrm>
            <a:off x="1957087" y="3531639"/>
            <a:ext cx="2185274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800">
                <a:latin typeface="Verdana"/>
                <a:ea typeface="Verdana"/>
                <a:cs typeface="Verdana"/>
              </a:rPr>
              <a:t>Ola Elias</a:t>
            </a:r>
            <a:endParaRPr lang="nb-NO">
              <a:ea typeface="Verdana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8A590F4-266E-45A3-BAD6-41AF843DDA42}"/>
              </a:ext>
            </a:extLst>
          </p:cNvPr>
          <p:cNvSpPr txBox="1"/>
          <p:nvPr/>
        </p:nvSpPr>
        <p:spPr>
          <a:xfrm>
            <a:off x="761396" y="6478310"/>
            <a:ext cx="4459114" cy="25391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1050">
              <a:ea typeface="Verdana"/>
            </a:endParaRPr>
          </a:p>
        </p:txBody>
      </p:sp>
      <p:pic>
        <p:nvPicPr>
          <p:cNvPr id="12" name="Bilde 12">
            <a:extLst>
              <a:ext uri="{FF2B5EF4-FFF2-40B4-BE49-F238E27FC236}">
                <a16:creationId xmlns:a16="http://schemas.microsoft.com/office/drawing/2014/main" id="{262E7DFC-0B0B-4363-A039-9DC1780CE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776" y="6250061"/>
            <a:ext cx="709309" cy="530969"/>
          </a:xfrm>
          <a:prstGeom prst="rect">
            <a:avLst/>
          </a:prstGeom>
        </p:spPr>
      </p:pic>
      <p:pic>
        <p:nvPicPr>
          <p:cNvPr id="17" name="Bilde 17" descr="Et bilde som inneholder tak, innendørs, gulv, vegg&#10;&#10;Beskrivelse som er generert med svært høy visshet">
            <a:extLst>
              <a:ext uri="{FF2B5EF4-FFF2-40B4-BE49-F238E27FC236}">
                <a16:creationId xmlns:a16="http://schemas.microsoft.com/office/drawing/2014/main" id="{F27092F6-0675-4219-A3B3-1087B6908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900" y="1871341"/>
            <a:ext cx="4992721" cy="2807275"/>
          </a:xfrm>
          <a:prstGeom prst="rect">
            <a:avLst/>
          </a:prstGeom>
        </p:spPr>
      </p:pic>
      <p:sp>
        <p:nvSpPr>
          <p:cNvPr id="19" name="Pil: venstre 18">
            <a:extLst>
              <a:ext uri="{FF2B5EF4-FFF2-40B4-BE49-F238E27FC236}">
                <a16:creationId xmlns:a16="http://schemas.microsoft.com/office/drawing/2014/main" id="{FF2FE997-5794-4D47-A492-D905FCB9D3B4}"/>
              </a:ext>
            </a:extLst>
          </p:cNvPr>
          <p:cNvSpPr/>
          <p:nvPr/>
        </p:nvSpPr>
        <p:spPr>
          <a:xfrm>
            <a:off x="7402359" y="3547418"/>
            <a:ext cx="976819" cy="486382"/>
          </a:xfrm>
          <a:prstGeom prst="leftArrow">
            <a:avLst/>
          </a:prstGeom>
          <a:solidFill>
            <a:srgbClr val="FF000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9F103698-4C03-4D04-B44B-BE27D32A5C39}"/>
              </a:ext>
            </a:extLst>
          </p:cNvPr>
          <p:cNvSpPr txBox="1"/>
          <p:nvPr/>
        </p:nvSpPr>
        <p:spPr>
          <a:xfrm>
            <a:off x="7501853" y="4784075"/>
            <a:ext cx="3907879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000">
                <a:ea typeface="Verdana"/>
              </a:rPr>
              <a:t>Opp trappa til venstre. </a:t>
            </a:r>
          </a:p>
        </p:txBody>
      </p:sp>
      <p:pic>
        <p:nvPicPr>
          <p:cNvPr id="5" name="Bilde 4" descr="Et bilde som inneholder person, mann, stående, holder&#10;&#10;Automatisk generert beskrivelse">
            <a:extLst>
              <a:ext uri="{FF2B5EF4-FFF2-40B4-BE49-F238E27FC236}">
                <a16:creationId xmlns:a16="http://schemas.microsoft.com/office/drawing/2014/main" id="{1474C8EE-CB13-46DF-951E-4DCE998B1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07" y="4183475"/>
            <a:ext cx="1212480" cy="1818720"/>
          </a:xfrm>
          <a:prstGeom prst="rect">
            <a:avLst/>
          </a:prstGeom>
        </p:spPr>
      </p:pic>
      <p:pic>
        <p:nvPicPr>
          <p:cNvPr id="13" name="Bilde 12" descr="Et bilde som inneholder Skjegg, Menneskeansikt, Ansiktshår, skjegg&#10;&#10;Automatisk generert beskrivelse">
            <a:extLst>
              <a:ext uri="{FF2B5EF4-FFF2-40B4-BE49-F238E27FC236}">
                <a16:creationId xmlns:a16="http://schemas.microsoft.com/office/drawing/2014/main" id="{7524BF60-1662-33C6-F948-39C5782B67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888" y="4186541"/>
            <a:ext cx="1203649" cy="180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11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45670A3-EF04-4160-8E5C-539443269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ea typeface="Verdana"/>
              </a:rPr>
              <a:t>I </a:t>
            </a:r>
            <a:r>
              <a:rPr lang="nb-NO" err="1">
                <a:ea typeface="Verdana"/>
              </a:rPr>
              <a:t>PocketID</a:t>
            </a:r>
            <a:r>
              <a:rPr lang="nb-NO">
                <a:ea typeface="Verdana"/>
              </a:rPr>
              <a:t> har du både bibliotekkort, skolebevis og eventuelt skoleskyssbevis hvis du har rett på dette. skoleskyss.</a:t>
            </a:r>
          </a:p>
          <a:p>
            <a:pPr marL="323850" indent="-323850"/>
            <a:endParaRPr lang="nb-NO">
              <a:ea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6238B28-3DE7-4509-8419-AC7CF469B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Verdana"/>
              </a:rPr>
              <a:t>PocketID</a:t>
            </a:r>
          </a:p>
        </p:txBody>
      </p:sp>
      <p:pic>
        <p:nvPicPr>
          <p:cNvPr id="5" name="Bilde 5">
            <a:extLst>
              <a:ext uri="{FF2B5EF4-FFF2-40B4-BE49-F238E27FC236}">
                <a16:creationId xmlns:a16="http://schemas.microsoft.com/office/drawing/2014/main" id="{5A5F9798-38DC-43D2-8975-77C76A0D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90" y="2984297"/>
            <a:ext cx="2464420" cy="365862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9E45036-9CEA-4C5A-81E0-157D2ABD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344" y="3183050"/>
            <a:ext cx="2182640" cy="3618327"/>
          </a:xfrm>
          <a:prstGeom prst="rect">
            <a:avLst/>
          </a:prstGeom>
        </p:spPr>
      </p:pic>
      <p:pic>
        <p:nvPicPr>
          <p:cNvPr id="8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CC5F006D-82E8-4AFB-B955-D19B61D5A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561" y="2996310"/>
            <a:ext cx="214312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48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24C917BD-7DFF-4095-BD76-711DBB3397FF}"/>
              </a:ext>
            </a:extLst>
          </p:cNvPr>
          <p:cNvSpPr txBox="1"/>
          <p:nvPr/>
        </p:nvSpPr>
        <p:spPr>
          <a:xfrm>
            <a:off x="784481" y="1687354"/>
            <a:ext cx="11234057" cy="465197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b-NO" sz="2000" b="1" u="sng">
                <a:latin typeface="Arial"/>
                <a:ea typeface="ＭＳ Ｐゴシック"/>
              </a:rPr>
              <a:t>Kom i gang med digitalt bevis for elever, lærlinger og lærekandidater:</a:t>
            </a:r>
            <a:endParaRPr lang="nb-NO" sz="2000" u="sng"/>
          </a:p>
          <a:p>
            <a:pPr>
              <a:lnSpc>
                <a:spcPct val="150000"/>
              </a:lnSpc>
            </a:pPr>
            <a:r>
              <a:rPr lang="nb-NO" sz="2000" b="1">
                <a:latin typeface="Arial"/>
                <a:ea typeface="ＭＳ Ｐゴシック"/>
              </a:rPr>
              <a:t>1.Last ned</a:t>
            </a:r>
            <a:endParaRPr lang="nb-NO" sz="2000" b="1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>
                <a:latin typeface="Arial"/>
                <a:ea typeface="ＭＳ Ｐゴシック"/>
              </a:rPr>
              <a:t>Gå til </a:t>
            </a:r>
            <a:r>
              <a:rPr lang="nb-NO" sz="2000">
                <a:latin typeface="Arial"/>
                <a:ea typeface="ＭＳ Ｐゴシック"/>
                <a:hlinkClick r:id="rId3"/>
              </a:rPr>
              <a:t>App Store</a:t>
            </a:r>
            <a:r>
              <a:rPr lang="nb-NO" sz="2000">
                <a:latin typeface="Arial"/>
                <a:ea typeface="ＭＳ Ｐゴシック"/>
              </a:rPr>
              <a:t> eller </a:t>
            </a:r>
            <a:r>
              <a:rPr lang="nb-NO" sz="2000">
                <a:latin typeface="Arial"/>
                <a:ea typeface="ＭＳ Ｐゴシック"/>
                <a:hlinkClick r:id="rId4"/>
              </a:rPr>
              <a:t>Google Play</a:t>
            </a:r>
            <a:r>
              <a:rPr lang="nb-NO" sz="2000">
                <a:latin typeface="Arial"/>
                <a:ea typeface="ＭＳ Ｐゴシック"/>
              </a:rPr>
              <a:t> og last ned appen "Pocket ID"</a:t>
            </a:r>
            <a:endParaRPr lang="nb-NO" sz="2000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 b="1">
                <a:latin typeface="Arial"/>
                <a:ea typeface="ＭＳ Ｐゴシック"/>
              </a:rPr>
              <a:t>2. Logg inn</a:t>
            </a:r>
            <a:endParaRPr lang="nb-NO" sz="2000" b="1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>
                <a:latin typeface="Arial"/>
                <a:ea typeface="ＭＳ Ｐゴシック"/>
              </a:rPr>
              <a:t>Logg inn i mobilappen med din FEIDE-ID</a:t>
            </a:r>
            <a:endParaRPr lang="nb-NO" sz="2000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 b="1">
                <a:latin typeface="Arial"/>
                <a:ea typeface="ＭＳ Ｐゴシック"/>
              </a:rPr>
              <a:t>3. Ta bilde</a:t>
            </a:r>
            <a:endParaRPr lang="nb-NO" sz="2000" b="1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>
                <a:latin typeface="Arial"/>
                <a:ea typeface="ＭＳ Ｐゴシック"/>
              </a:rPr>
              <a:t>Følg reglene for hvordan bildet skal være og ta bilde i appen.</a:t>
            </a:r>
            <a:endParaRPr lang="nb-NO"/>
          </a:p>
          <a:p>
            <a:pPr>
              <a:lnSpc>
                <a:spcPct val="150000"/>
              </a:lnSpc>
            </a:pPr>
            <a:r>
              <a:rPr lang="nb-NO" sz="2000" b="1">
                <a:latin typeface="Arial"/>
                <a:ea typeface="ＭＳ Ｐゴシック"/>
              </a:rPr>
              <a:t>4. Løsningen er klar til bruk!</a:t>
            </a:r>
            <a:endParaRPr lang="nb-NO" sz="2000" b="1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nb-NO" sz="2000">
                <a:latin typeface="Arial"/>
                <a:ea typeface="ＭＳ Ｐゴシック"/>
              </a:rPr>
              <a:t>Problemer? Kontakt informasjonen.</a:t>
            </a:r>
            <a:endParaRPr lang="nb-NO" sz="2000">
              <a:latin typeface="Arial"/>
              <a:ea typeface="ＭＳ Ｐゴシック"/>
              <a:cs typeface="Arial"/>
            </a:endParaRPr>
          </a:p>
          <a:p>
            <a:pPr>
              <a:lnSpc>
                <a:spcPct val="150000"/>
              </a:lnSpc>
            </a:pPr>
            <a:endParaRPr lang="nb-NO" sz="2000">
              <a:latin typeface="Arial"/>
              <a:ea typeface="ＭＳ Ｐゴシック"/>
              <a:cs typeface="Arial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10E4420F-1B58-487E-B8E7-6C2138B0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81" y="326129"/>
            <a:ext cx="9570412" cy="1107996"/>
          </a:xfrm>
        </p:spPr>
        <p:txBody>
          <a:bodyPr/>
          <a:lstStyle/>
          <a:p>
            <a:r>
              <a:rPr lang="nb-NO">
                <a:ea typeface="Verdana"/>
                <a:cs typeface="Verdana"/>
              </a:rPr>
              <a:t>Digitalt elevbevis</a:t>
            </a:r>
            <a:endParaRPr lang="nb-NO"/>
          </a:p>
        </p:txBody>
      </p:sp>
      <p:pic>
        <p:nvPicPr>
          <p:cNvPr id="3" name="Picture 3" descr="Et bilde som inneholder utklipp&#10;&#10;Beskrivelse som er generert med høy visshet">
            <a:extLst>
              <a:ext uri="{FF2B5EF4-FFF2-40B4-BE49-F238E27FC236}">
                <a16:creationId xmlns:a16="http://schemas.microsoft.com/office/drawing/2014/main" id="{5707BE01-5AAB-48F2-8FE3-E76E67822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6249" y="2599851"/>
            <a:ext cx="2743200" cy="6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39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2B2475CF-77E6-E48C-25B3-0F68FC441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700">
                <a:latin typeface="oswald"/>
              </a:rPr>
              <a:t>Automatisk tildelt skoleskyss uten å søke</a:t>
            </a:r>
            <a:endParaRPr lang="nb-NO">
              <a:ea typeface="Verdana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endParaRPr lang="nb-NO">
              <a:ea typeface="Verdana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700">
                <a:latin typeface="oswald"/>
              </a:rPr>
              <a:t>Noen må søke selv:</a:t>
            </a: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000">
                <a:latin typeface="oswald"/>
              </a:rPr>
              <a:t>Du skal delt bosted og skal reise fra begge heimene</a:t>
            </a: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000">
                <a:latin typeface="oswald"/>
              </a:rPr>
              <a:t>Du bor på hybel og det er over 6 km fra hybeladressen til skolen</a:t>
            </a: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1400">
                <a:highlight>
                  <a:srgbClr val="FFFFFF"/>
                </a:highlight>
                <a:latin typeface="Verdana"/>
                <a:ea typeface="Verdana"/>
              </a:rPr>
              <a:t>OBS! </a:t>
            </a:r>
            <a:r>
              <a:rPr lang="nb-NO" sz="1400" b="1">
                <a:highlight>
                  <a:srgbClr val="FFFFFF"/>
                </a:highlight>
                <a:latin typeface="Verdana"/>
                <a:ea typeface="Verdana"/>
              </a:rPr>
              <a:t>IKKE</a:t>
            </a:r>
            <a:r>
              <a:rPr lang="nb-NO" sz="1400">
                <a:highlight>
                  <a:srgbClr val="FFFFFF"/>
                </a:highlight>
                <a:latin typeface="Verdana"/>
                <a:ea typeface="Verdana"/>
              </a:rPr>
              <a:t> bekreft at du ønsker skoleskyss hvis du har delt bosted mellom mor og far, skal bo på hybel eller har behov for tilrettelagt skoleskyss.</a:t>
            </a:r>
            <a:endParaRPr lang="nb-NO" sz="2000">
              <a:latin typeface="oswald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endParaRPr lang="nb-NO" sz="2000">
              <a:latin typeface="oswald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000">
                <a:latin typeface="oswald"/>
              </a:rPr>
              <a:t>Søkeportalen finner du på skolens hjemmeside.</a:t>
            </a:r>
            <a:endParaRPr lang="nb-NO">
              <a:ea typeface="Verdana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endParaRPr lang="nb-NO" sz="2000">
              <a:latin typeface="oswald"/>
            </a:endParaRP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700">
                <a:latin typeface="oswald"/>
              </a:rPr>
              <a:t>Søke via skolen:</a:t>
            </a:r>
          </a:p>
          <a:p>
            <a:pPr marL="323850" indent="-323850">
              <a:buFont typeface="Calibri" panose="020B0604020202020204" pitchFamily="34" charset="0"/>
              <a:buChar char="-"/>
            </a:pPr>
            <a:r>
              <a:rPr lang="nb-NO" sz="2000">
                <a:latin typeface="oswald"/>
              </a:rPr>
              <a:t>Har du behov for tilrettelagt skoleskyss på grunn av medisinske årsaker må du ta kontakt med din skole.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7E8A3979-28F5-1503-569F-191AA34A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Verdana"/>
              </a:rPr>
              <a:t>Skoleskyss               </a:t>
            </a:r>
            <a:endParaRPr lang="nb-NO"/>
          </a:p>
        </p:txBody>
      </p:sp>
      <p:pic>
        <p:nvPicPr>
          <p:cNvPr id="5" name="Bilde 4" descr="Et bilde som inneholder buss, transport, Transportmiddel&#10;&#10;KI-generert innhold kan være feil.">
            <a:extLst>
              <a:ext uri="{FF2B5EF4-FFF2-40B4-BE49-F238E27FC236}">
                <a16:creationId xmlns:a16="http://schemas.microsoft.com/office/drawing/2014/main" id="{E65604D5-451C-48A5-2AF1-FC38766DC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296" y="331211"/>
            <a:ext cx="218122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29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C881CBCF-6FDF-4C36-90E3-BD9F2D6E2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93" y="2115183"/>
            <a:ext cx="7856745" cy="4083205"/>
          </a:xfrm>
        </p:spPr>
        <p:txBody>
          <a:bodyPr vert="horz" lIns="0" tIns="0" rIns="0" bIns="0" rtlCol="0" anchor="t"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 • Samme regler som ordinær skoleskyss med tanke på rettighet/avstand. </a:t>
            </a:r>
            <a:br>
              <a:rPr lang="nb-NO">
                <a:ea typeface="Verdana"/>
                <a:cs typeface="Verdana"/>
              </a:rPr>
            </a:br>
            <a:r>
              <a:rPr lang="nb-NO">
                <a:ea typeface="+mn-lt"/>
                <a:cs typeface="+mn-lt"/>
              </a:rPr>
              <a:t>•</a:t>
            </a:r>
            <a:r>
              <a:rPr lang="nb-NO">
                <a:ea typeface="Verdana"/>
                <a:cs typeface="+mn-lt"/>
              </a:rPr>
              <a:t> </a:t>
            </a:r>
            <a:r>
              <a:rPr lang="nb-NO">
                <a:ea typeface="Verdana"/>
                <a:cs typeface="Verdana"/>
              </a:rPr>
              <a:t>1.valg skal være buss.</a:t>
            </a:r>
            <a:endParaRPr lang="nb-NO"/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Lærere vil orientere om dette, men skyssbevis vil komme i Pocket-ID også for denne skyssen. Både for de som har skyss fra før og de som ikke har det. </a:t>
            </a:r>
            <a:endParaRPr lang="nb-NO"/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+mn-lt"/>
              </a:rPr>
              <a:t>Unntak:</a:t>
            </a:r>
          </a:p>
          <a:p>
            <a:pPr marL="13335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+mn-lt"/>
              </a:rPr>
              <a:t>• Ved bruk av tog legger du ut, og får refundert i ettertid.</a:t>
            </a:r>
            <a:endParaRPr lang="en-US">
              <a:ea typeface="+mn-lt"/>
              <a:cs typeface="+mn-lt"/>
            </a:endParaRPr>
          </a:p>
          <a:p>
            <a:pPr marL="13335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• </a:t>
            </a:r>
            <a:r>
              <a:rPr lang="nb-NO" u="sng">
                <a:ea typeface="Verdana"/>
                <a:cs typeface="Verdana"/>
              </a:rPr>
              <a:t>All bruk</a:t>
            </a:r>
            <a:r>
              <a:rPr lang="nb-NO">
                <a:ea typeface="Verdana"/>
                <a:cs typeface="Verdana"/>
              </a:rPr>
              <a:t> av eget kjøretøy skal avtales med</a:t>
            </a:r>
          </a:p>
          <a:p>
            <a:pPr marL="13335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  lærer i forkant, og dette skal være unntaksvis.</a:t>
            </a:r>
          </a:p>
          <a:p>
            <a:pPr marL="13335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• Skjema for skyssgodtgjørelse får du i</a:t>
            </a:r>
          </a:p>
          <a:p>
            <a:pPr marL="13335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  informasjonen. 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C0765F5-CCE1-4DA7-8EDD-62253B194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557038"/>
            <a:ext cx="9601200" cy="992541"/>
          </a:xfrm>
        </p:spPr>
        <p:txBody>
          <a:bodyPr>
            <a:normAutofit fontScale="90000"/>
          </a:bodyPr>
          <a:lstStyle/>
          <a:p>
            <a:pPr algn="ctr"/>
            <a:r>
              <a:rPr lang="nb-NO">
                <a:ea typeface="Verdana"/>
                <a:cs typeface="Verdana"/>
              </a:rPr>
              <a:t>Skyss ved opplæring i bedrift</a:t>
            </a:r>
            <a:endParaRPr lang="nb-NO"/>
          </a:p>
          <a:p>
            <a:endParaRPr lang="nb-NO">
              <a:ea typeface="Verdana"/>
              <a:cs typeface="Verdana"/>
            </a:endParaRPr>
          </a:p>
        </p:txBody>
      </p:sp>
      <p:pic>
        <p:nvPicPr>
          <p:cNvPr id="4" name="Bilde 4" descr="Et bilde som inneholder innendørs, gulv, vegg, bygning&#10;&#10;Beskrivelse som er generert med svært høy visshet">
            <a:extLst>
              <a:ext uri="{FF2B5EF4-FFF2-40B4-BE49-F238E27FC236}">
                <a16:creationId xmlns:a16="http://schemas.microsoft.com/office/drawing/2014/main" id="{071405B4-4A84-4500-A4AD-5385EE5D3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976" y="2369512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84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FA512FD-7130-4017-88B6-315228C8280A}"/>
              </a:ext>
            </a:extLst>
          </p:cNvPr>
          <p:cNvSpPr txBox="1"/>
          <p:nvPr/>
        </p:nvSpPr>
        <p:spPr>
          <a:xfrm>
            <a:off x="3048000" y="3200400"/>
            <a:ext cx="6096000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1600">
              <a:latin typeface="Arial"/>
              <a:ea typeface="ＭＳ Ｐゴシック"/>
              <a:cs typeface="Arial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79236EC-2745-4CFD-A03B-3AE92AC748E0}"/>
              </a:ext>
            </a:extLst>
          </p:cNvPr>
          <p:cNvSpPr txBox="1"/>
          <p:nvPr/>
        </p:nvSpPr>
        <p:spPr>
          <a:xfrm>
            <a:off x="3378969" y="175491"/>
            <a:ext cx="601903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nb-NO" sz="4000" b="1">
              <a:latin typeface="Arial"/>
              <a:ea typeface="ＭＳ Ｐゴシック"/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F970925-AA35-409D-A766-E12317425D9F}"/>
              </a:ext>
            </a:extLst>
          </p:cNvPr>
          <p:cNvSpPr txBox="1"/>
          <p:nvPr/>
        </p:nvSpPr>
        <p:spPr>
          <a:xfrm>
            <a:off x="1470121" y="2022764"/>
            <a:ext cx="6096000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endParaRPr lang="nb-NO" sz="280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FE6E931A-37A5-4FC5-845D-DEF78E09A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4" y="387705"/>
            <a:ext cx="9608897" cy="1107996"/>
          </a:xfrm>
        </p:spPr>
        <p:txBody>
          <a:bodyPr/>
          <a:lstStyle/>
          <a:p>
            <a:r>
              <a:rPr lang="nb-NO">
                <a:ea typeface="Verdana"/>
                <a:cs typeface="Verdana"/>
              </a:rPr>
              <a:t>Midlertidig skyss ved sykdom/skade</a:t>
            </a:r>
            <a:endParaRPr lang="nb-NO"/>
          </a:p>
        </p:txBody>
      </p:sp>
      <p:sp>
        <p:nvSpPr>
          <p:cNvPr id="8" name="Plassholder for innhold 7">
            <a:extLst>
              <a:ext uri="{FF2B5EF4-FFF2-40B4-BE49-F238E27FC236}">
                <a16:creationId xmlns:a16="http://schemas.microsoft.com/office/drawing/2014/main" id="{565AFE12-9883-43AD-A6FF-CFCF2C2D3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5" y="2115183"/>
            <a:ext cx="10616576" cy="395310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• Legeerklæring som forteller hvilken periode det er behov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  for skyss, og hvilket skyssmiddel, f.eks. taxi</a:t>
            </a:r>
            <a:endParaRPr lang="nb-NO"/>
          </a:p>
          <a:p>
            <a:pPr marL="0" indent="0">
              <a:lnSpc>
                <a:spcPct val="150000"/>
              </a:lnSpc>
              <a:buNone/>
            </a:pPr>
            <a:endParaRPr lang="nb-NO">
              <a:ea typeface="Verdana"/>
              <a:cs typeface="Verdan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  <a:cs typeface="Verdana"/>
              </a:rPr>
              <a:t>• Denne leveres i informasjonen, som så bestiller taxi.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>
                <a:ea typeface="Verdana"/>
              </a:rPr>
              <a:t>   Legeerklæring skal </a:t>
            </a:r>
            <a:r>
              <a:rPr lang="nb-NO" u="sng">
                <a:ea typeface="Verdana"/>
              </a:rPr>
              <a:t>alltid</a:t>
            </a:r>
            <a:r>
              <a:rPr lang="nb-NO">
                <a:ea typeface="Verdana"/>
              </a:rPr>
              <a:t> leveres før bestilling.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0923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6BCF32F-A1B3-4A58-9541-606FD6E72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93" y="2071888"/>
            <a:ext cx="10685848" cy="399640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nb-NO">
              <a:solidFill>
                <a:srgbClr val="000000"/>
              </a:solidFill>
              <a:latin typeface="Arial"/>
              <a:ea typeface="Verdana"/>
              <a:cs typeface="Arial"/>
            </a:endParaRPr>
          </a:p>
          <a:p>
            <a:pPr marL="0" indent="0">
              <a:buNone/>
            </a:pPr>
            <a:endParaRPr lang="nb-NO">
              <a:solidFill>
                <a:srgbClr val="000000"/>
              </a:solidFill>
              <a:latin typeface="Verdana"/>
              <a:ea typeface="Arial"/>
              <a:cs typeface="Arial"/>
            </a:endParaRPr>
          </a:p>
          <a:p>
            <a:pPr marL="0" indent="0">
              <a:buNone/>
            </a:pPr>
            <a:r>
              <a:rPr lang="nb-NO" b="0" i="0" u="none" strike="noStrike">
                <a:solidFill>
                  <a:srgbClr val="000000"/>
                </a:solidFill>
                <a:latin typeface="Verdana"/>
                <a:ea typeface="Arial"/>
                <a:cs typeface="Arial"/>
              </a:rPr>
              <a:t> </a:t>
            </a:r>
            <a:r>
              <a:rPr lang="nb-NO" b="0" i="0" u="none" strike="noStrike">
                <a:latin typeface="Verdana"/>
                <a:ea typeface="Arial"/>
                <a:cs typeface="Arial"/>
              </a:rPr>
              <a:t>​</a:t>
            </a:r>
            <a:endParaRPr lang="nb-NO">
              <a:ea typeface="Verdana"/>
              <a:cs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60915D2-3DF7-4D15-B456-847C4F85A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+mj-lt"/>
                <a:cs typeface="+mj-lt"/>
              </a:rPr>
              <a:t>     SkoleskyssBEVIS i PocketID</a:t>
            </a:r>
            <a:endParaRPr lang="nb-NO">
              <a:ea typeface="Verdana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6EA76D57-2A01-4BF3-830A-926429B65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826" y="69706"/>
            <a:ext cx="1743075" cy="141922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A054F93-5EDE-4FAE-98A5-544FF9481785}"/>
              </a:ext>
            </a:extLst>
          </p:cNvPr>
          <p:cNvSpPr txBox="1"/>
          <p:nvPr/>
        </p:nvSpPr>
        <p:spPr>
          <a:xfrm>
            <a:off x="923059" y="1962995"/>
            <a:ext cx="367494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>
                <a:cs typeface="Arial"/>
              </a:rPr>
              <a:t>Ditt skoleskyssbevis vil komme i </a:t>
            </a:r>
            <a:r>
              <a:rPr lang="nb-NO" sz="2800" err="1">
                <a:cs typeface="Arial"/>
              </a:rPr>
              <a:t>PocketID</a:t>
            </a:r>
            <a:r>
              <a:rPr lang="nb-NO" sz="2800">
                <a:cs typeface="Arial"/>
              </a:rPr>
              <a:t> så snart du er tildelt skyss/fått innvilget etter søknad</a:t>
            </a:r>
            <a:endParaRPr lang="nb-NO" err="1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ea typeface="Verdana"/>
              <a:cs typeface="Arial"/>
            </a:endParaRPr>
          </a:p>
        </p:txBody>
      </p:sp>
      <p:pic>
        <p:nvPicPr>
          <p:cNvPr id="8" name="Bilde 8">
            <a:extLst>
              <a:ext uri="{FF2B5EF4-FFF2-40B4-BE49-F238E27FC236}">
                <a16:creationId xmlns:a16="http://schemas.microsoft.com/office/drawing/2014/main" id="{D58F35F0-5FB1-4E52-AA36-E93DB6D8C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187" y="1832513"/>
            <a:ext cx="5346699" cy="418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92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5DC7456-75E9-4116-BA50-C59177B3E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1619885" lvl="4" indent="-323850"/>
            <a:r>
              <a:rPr lang="nb-NO" sz="2800">
                <a:ea typeface="Verdana"/>
              </a:rPr>
              <a:t>Visning av skoleskyssbevis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94D3E45-7884-4243-A820-0706CE56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Verdana"/>
              </a:rPr>
              <a:t>skoleSKYSSBEVIS I POCKETID</a:t>
            </a:r>
            <a:endParaRPr lang="nb-NO" b="0">
              <a:ea typeface="+mj-lt"/>
              <a:cs typeface="+mj-lt"/>
            </a:endParaRPr>
          </a:p>
          <a:p>
            <a:endParaRPr lang="nb-NO">
              <a:ea typeface="Verdana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597ECC18-1E2C-4CCB-95D2-B28DA79DD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351" y="2596765"/>
            <a:ext cx="5819078" cy="40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69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39997C27-8E6A-4E73-A8FC-AFD1A896B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ea typeface="Verdana"/>
              </a:rPr>
              <a:t>Aktiver billett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237ED20-572E-46FE-B5ED-87C1D184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Verdana"/>
              </a:rPr>
              <a:t>SKOLESKYSSBEVIS I POCKETID</a:t>
            </a:r>
            <a:endParaRPr lang="nb-NO" b="0">
              <a:ea typeface="+mj-lt"/>
              <a:cs typeface="+mj-lt"/>
            </a:endParaRPr>
          </a:p>
          <a:p>
            <a:pPr algn="ctr"/>
            <a:endParaRPr lang="nb-NO">
              <a:ea typeface="Verdana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98D81F15-D598-48BE-AF5D-DF287F59F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83" y="2650995"/>
            <a:ext cx="9006466" cy="389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849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8EFAB161-2DCD-4622-AFF1-EA420B1F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ea typeface="Verdana"/>
              </a:rPr>
              <a:t>Kontroll av billett</a:t>
            </a:r>
          </a:p>
          <a:p>
            <a:pPr marL="323850" indent="-323850"/>
            <a:endParaRPr lang="nb-NO">
              <a:ea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B64EEA1C-DB30-44C6-806B-29CFFEC6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>
                <a:ea typeface="Verdana"/>
              </a:rPr>
              <a:t>SKOLESKYSSBEVIS I POCKETID</a:t>
            </a:r>
            <a:endParaRPr lang="nb-NO" b="0">
              <a:ea typeface="+mj-lt"/>
              <a:cs typeface="+mj-lt"/>
            </a:endParaRPr>
          </a:p>
          <a:p>
            <a:endParaRPr lang="nb-NO">
              <a:ea typeface="+mj-lt"/>
              <a:cs typeface="+mj-lt"/>
            </a:endParaRPr>
          </a:p>
        </p:txBody>
      </p:sp>
      <p:pic>
        <p:nvPicPr>
          <p:cNvPr id="4" name="Bilde 4">
            <a:extLst>
              <a:ext uri="{FF2B5EF4-FFF2-40B4-BE49-F238E27FC236}">
                <a16:creationId xmlns:a16="http://schemas.microsoft.com/office/drawing/2014/main" id="{852E494E-40A6-4836-96E7-562EBE9CC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81" y="2801826"/>
            <a:ext cx="5661100" cy="3066419"/>
          </a:xfrm>
          <a:prstGeom prst="rect">
            <a:avLst/>
          </a:prstGeom>
        </p:spPr>
      </p:pic>
      <p:pic>
        <p:nvPicPr>
          <p:cNvPr id="5" name="Bilde 5">
            <a:extLst>
              <a:ext uri="{FF2B5EF4-FFF2-40B4-BE49-F238E27FC236}">
                <a16:creationId xmlns:a16="http://schemas.microsoft.com/office/drawing/2014/main" id="{16D8F2A3-D4EF-4B7D-9582-C2CA7D75D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255" y="2544530"/>
            <a:ext cx="5391612" cy="299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80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DAE3C09-40C0-9294-3DEB-D64B8E414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solidFill>
                  <a:srgbClr val="000000"/>
                </a:solidFill>
              </a:rPr>
              <a:t>Du som er elev i videregående i opplæring kan få utstyrsstipend fra Lånekassen. Dette er penger som ikke skal betales tilbake, men du må søke for å få dem. Siste frist for å søke er 15. november, men det er lurt å søke så fort du har fått skoleplass Da får du pengene raskere.</a:t>
            </a:r>
            <a:endParaRPr lang="nb-NO"/>
          </a:p>
          <a:p>
            <a:pPr marL="323850" indent="-323850"/>
            <a:r>
              <a:rPr lang="nb-NO">
                <a:solidFill>
                  <a:srgbClr val="000000"/>
                </a:solidFill>
              </a:rPr>
              <a:t>Her kan du se hvor mye penger du kan få: </a:t>
            </a:r>
            <a:r>
              <a:rPr lang="nb-NO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Videregående skole</a:t>
            </a:r>
            <a:r>
              <a:rPr lang="nb-NO">
                <a:solidFill>
                  <a:srgbClr val="000000"/>
                </a:solidFill>
              </a:rPr>
              <a:t> </a:t>
            </a:r>
          </a:p>
          <a:p>
            <a:pPr marL="323850" indent="-323850"/>
            <a:r>
              <a:rPr lang="nb-NO">
                <a:ea typeface="Verdana"/>
              </a:rPr>
              <a:t>Har du spørsmål kan du oppsøke Turid eller Mette hos oss, eller sende en e-post til: </a:t>
            </a:r>
            <a:r>
              <a:rPr lang="nb-NO">
                <a:ea typeface="Verdana"/>
                <a:hlinkClick r:id="rId3"/>
              </a:rPr>
              <a:t>postmottak@lanekassen.no</a:t>
            </a:r>
            <a:endParaRPr lang="nb-NO">
              <a:ea typeface="Verdana"/>
            </a:endParaRPr>
          </a:p>
          <a:p>
            <a:pPr marL="323850" indent="-323850"/>
            <a:endParaRPr lang="nb-NO">
              <a:ea typeface="Verdana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5916536D-8C60-C167-F446-6638C7753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Verdana"/>
              </a:rPr>
              <a:t>Stipend fra lånekassen </a:t>
            </a:r>
            <a:endParaRPr lang="nb-NO" b="0">
              <a:ea typeface="Verdana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C090D1A-4DD2-0AC6-75E8-AEAEDA813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2975" y="1022949"/>
            <a:ext cx="22479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20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866" y="182084"/>
            <a:ext cx="4814928" cy="43493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Brukerkonto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B552676-2483-4559-A435-18C1CF9E64DA}"/>
              </a:ext>
            </a:extLst>
          </p:cNvPr>
          <p:cNvSpPr/>
          <p:nvPr/>
        </p:nvSpPr>
        <p:spPr>
          <a:xfrm>
            <a:off x="753693" y="1882606"/>
            <a:ext cx="6096000" cy="1944187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323850" indent="-323850" defTabSz="914400">
              <a:lnSpc>
                <a:spcPct val="150000"/>
              </a:lnSpc>
              <a:buClr>
                <a:srgbClr val="CDC9AF"/>
              </a:buClr>
              <a:buFont typeface="Arial" panose="020B0604020202020204" pitchFamily="34" charset="0"/>
              <a:buChar char="•"/>
            </a:pPr>
            <a:r>
              <a:rPr lang="nb-NO" sz="2800"/>
              <a:t>Brukernavn(FEIDE-ID) og aktiveringskode får du på SMS</a:t>
            </a:r>
            <a:br>
              <a:rPr lang="nb-NO" sz="2800"/>
            </a:br>
            <a:endParaRPr lang="nb-NO" sz="2800">
              <a:ea typeface="Verdana"/>
            </a:endParaRPr>
          </a:p>
        </p:txBody>
      </p:sp>
      <p:pic>
        <p:nvPicPr>
          <p:cNvPr id="7" name="Bilde 6" descr="Et bilde som inneholder silhuett&#10;&#10;Automatisk generert beskrivelse">
            <a:extLst>
              <a:ext uri="{FF2B5EF4-FFF2-40B4-BE49-F238E27FC236}">
                <a16:creationId xmlns:a16="http://schemas.microsoft.com/office/drawing/2014/main" id="{6BFD8C92-62F7-7C43-6FD2-2059DE0C4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72" y="4968194"/>
            <a:ext cx="1507386" cy="1507386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D8E960A9-BA3E-AB55-879D-B104E387205C}"/>
              </a:ext>
            </a:extLst>
          </p:cNvPr>
          <p:cNvSpPr txBox="1"/>
          <p:nvPr/>
        </p:nvSpPr>
        <p:spPr>
          <a:xfrm>
            <a:off x="861314" y="5399898"/>
            <a:ext cx="808054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sz="3600">
                <a:ea typeface="Verdana"/>
              </a:rPr>
              <a:t>https://konto.trondelagfylke.no/</a:t>
            </a:r>
          </a:p>
        </p:txBody>
      </p:sp>
    </p:spTree>
    <p:extLst>
      <p:ext uri="{BB962C8B-B14F-4D97-AF65-F5344CB8AC3E}">
        <p14:creationId xmlns:p14="http://schemas.microsoft.com/office/powerpoint/2010/main" val="16307655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Et bilde som inneholder utendørs, hjul, Landkjøretøy, kjøretøy&#10;&#10;Automatisk generert beskrivelse">
            <a:extLst>
              <a:ext uri="{FF2B5EF4-FFF2-40B4-BE49-F238E27FC236}">
                <a16:creationId xmlns:a16="http://schemas.microsoft.com/office/drawing/2014/main" id="{AF3771B1-663F-4451-92B0-8C05F1E4F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305" y="1773351"/>
            <a:ext cx="3561654" cy="2671240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34790708-51A4-61E9-A2C9-6DF7BF5B9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Verdana"/>
              </a:rPr>
              <a:t>Parkering ved skolen</a:t>
            </a:r>
          </a:p>
        </p:txBody>
      </p:sp>
      <p:pic>
        <p:nvPicPr>
          <p:cNvPr id="5" name="Bilde 4" descr="Et bilde som inneholder utendørs, himmel, kjøretøy, traktor&#10;&#10;Automatisk generert beskrivelse">
            <a:extLst>
              <a:ext uri="{FF2B5EF4-FFF2-40B4-BE49-F238E27FC236}">
                <a16:creationId xmlns:a16="http://schemas.microsoft.com/office/drawing/2014/main" id="{8531A29F-B97F-9F7D-704F-B5356D239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839" y="1773609"/>
            <a:ext cx="3505200" cy="2627119"/>
          </a:xfrm>
          <a:prstGeom prst="rect">
            <a:avLst/>
          </a:prstGeom>
        </p:spPr>
      </p:pic>
      <p:pic>
        <p:nvPicPr>
          <p:cNvPr id="6" name="Bilde 5" descr="Et bilde som inneholder utendørs, kjøretøy, himmel, Landkjøretøy&#10;&#10;Automatisk generert beskrivelse">
            <a:extLst>
              <a:ext uri="{FF2B5EF4-FFF2-40B4-BE49-F238E27FC236}">
                <a16:creationId xmlns:a16="http://schemas.microsoft.com/office/drawing/2014/main" id="{DB5B3526-B10C-9513-DC65-57E98795C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083" y="1773609"/>
            <a:ext cx="3433984" cy="2598632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0720B7CC-A9F3-EDB2-4189-458721CFA22D}"/>
              </a:ext>
            </a:extLst>
          </p:cNvPr>
          <p:cNvSpPr txBox="1"/>
          <p:nvPr/>
        </p:nvSpPr>
        <p:spPr>
          <a:xfrm>
            <a:off x="925794" y="4842617"/>
            <a:ext cx="1008581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Verdana"/>
              </a:rPr>
              <a:t>Parkering av egne kjøretøy skal foregå på anviste plasser. Kjører du scooter/moped skal disse parkeres der det er merket. Kjører du traktor er det egen plass lengst bak på den store parkeringa utenfor hovedinngangen, mens </a:t>
            </a:r>
            <a:r>
              <a:rPr lang="nb-NO" b="1">
                <a:ea typeface="Verdana"/>
              </a:rPr>
              <a:t>mopedbiler parkeres på bilparkeringen</a:t>
            </a:r>
            <a:r>
              <a:rPr lang="nb-NO">
                <a:ea typeface="Verdana"/>
              </a:rPr>
              <a:t>. Steinkjer kommune har tilsynsordning med det og bøtelegger de som parkerer feil.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6382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 descr="Et bilde som inneholder innendørs, vegg, gulv, rom&#10;&#10;Beskrivelse som er generert med svært høy visshet">
            <a:extLst>
              <a:ext uri="{FF2B5EF4-FFF2-40B4-BE49-F238E27FC236}">
                <a16:creationId xmlns:a16="http://schemas.microsoft.com/office/drawing/2014/main" id="{058A4A10-82CF-48BF-8485-39B4B6FAD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395" y="390955"/>
            <a:ext cx="8177210" cy="607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966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ekst, skjermbilde, Font, gul&#10;&#10;Automatisk generert beskrivelse">
            <a:extLst>
              <a:ext uri="{FF2B5EF4-FFF2-40B4-BE49-F238E27FC236}">
                <a16:creationId xmlns:a16="http://schemas.microsoft.com/office/drawing/2014/main" id="{DB881142-3CAC-A019-FC55-B34EA7FBB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198"/>
            <a:ext cx="12192000" cy="647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01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614847" y="322816"/>
            <a:ext cx="6113930" cy="1107996"/>
          </a:xfrm>
        </p:spPr>
        <p:txBody>
          <a:bodyPr>
            <a:normAutofit/>
          </a:bodyPr>
          <a:lstStyle/>
          <a:p>
            <a:r>
              <a:rPr lang="nb-NO" sz="6000"/>
              <a:t>biblioteket</a:t>
            </a:r>
            <a:endParaRPr lang="nb-NO" sz="6000">
              <a:ea typeface="Verdana"/>
              <a:cs typeface="Verdana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78A20FC-F94A-45D3-A635-4CE8A6EF893F}"/>
              </a:ext>
            </a:extLst>
          </p:cNvPr>
          <p:cNvSpPr/>
          <p:nvPr/>
        </p:nvSpPr>
        <p:spPr>
          <a:xfrm>
            <a:off x="390769" y="5720860"/>
            <a:ext cx="581464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nb-NO" sz="2800"/>
              <a:t>HER ER </a:t>
            </a:r>
            <a:r>
              <a:rPr lang="nb-NO" sz="2800" b="1"/>
              <a:t>ALLE </a:t>
            </a:r>
            <a:r>
              <a:rPr lang="nb-NO" sz="2800"/>
              <a:t>VELKOMMEN!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734974-0F58-4CFF-A16C-D3287AD797C6}"/>
              </a:ext>
            </a:extLst>
          </p:cNvPr>
          <p:cNvSpPr/>
          <p:nvPr/>
        </p:nvSpPr>
        <p:spPr>
          <a:xfrm>
            <a:off x="841486" y="2154144"/>
            <a:ext cx="5656731" cy="22336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Her møter du </a:t>
            </a:r>
            <a:r>
              <a:rPr lang="nb-NO" sz="2400" err="1"/>
              <a:t>Jhanne</a:t>
            </a:r>
            <a:endParaRPr lang="nb-NO" sz="2400" err="1">
              <a:ea typeface="Verdan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Åpent 8-15.30</a:t>
            </a:r>
            <a:endParaRPr lang="nb-NO" sz="2400">
              <a:ea typeface="Verdana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>
                <a:ea typeface="Verdana"/>
                <a:cs typeface="Verdana"/>
              </a:rPr>
              <a:t>Glemt bok? Du får låne, </a:t>
            </a:r>
            <a:br>
              <a:rPr lang="nb-NO" sz="2400">
                <a:ea typeface="Verdana"/>
                <a:cs typeface="Verdana"/>
              </a:rPr>
            </a:br>
            <a:r>
              <a:rPr lang="nb-NO" sz="2400">
                <a:ea typeface="Verdana"/>
                <a:cs typeface="Verdana"/>
              </a:rPr>
              <a:t>hvis vi har.</a:t>
            </a:r>
          </a:p>
        </p:txBody>
      </p:sp>
      <p:pic>
        <p:nvPicPr>
          <p:cNvPr id="2" name="Bilde 1" descr="Et bilde som inneholder klær, tekst, person, Menneskeansikt&#10;&#10;Automatisk generert beskrivelse">
            <a:extLst>
              <a:ext uri="{FF2B5EF4-FFF2-40B4-BE49-F238E27FC236}">
                <a16:creationId xmlns:a16="http://schemas.microsoft.com/office/drawing/2014/main" id="{8F0FE559-0FC5-0343-7954-AF4B71D7F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593" y="1712259"/>
            <a:ext cx="2215021" cy="479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94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0904" y="398893"/>
            <a:ext cx="5178152" cy="1143000"/>
          </a:xfrm>
        </p:spPr>
        <p:txBody>
          <a:bodyPr/>
          <a:lstStyle/>
          <a:p>
            <a:r>
              <a:rPr lang="nb-NO" sz="5400"/>
              <a:t>LÆREBØKER</a:t>
            </a:r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315" y="118836"/>
            <a:ext cx="4868357" cy="3692543"/>
          </a:xfrm>
        </p:spPr>
      </p:pic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02975" y="1468748"/>
            <a:ext cx="11754210" cy="5403798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323850" indent="-323850">
              <a:lnSpc>
                <a:spcPct val="150000"/>
              </a:lnSpc>
            </a:pPr>
            <a:r>
              <a:rPr lang="nb-NO"/>
              <a:t>Du låner gratis</a:t>
            </a:r>
          </a:p>
          <a:p>
            <a:pPr marL="323850" indent="-323850">
              <a:lnSpc>
                <a:spcPct val="150000"/>
              </a:lnSpc>
            </a:pPr>
            <a:r>
              <a:rPr lang="nb-NO"/>
              <a:t>Tilhører skolen</a:t>
            </a:r>
            <a:endParaRPr lang="nb-NO">
              <a:ea typeface="Verdana"/>
            </a:endParaRPr>
          </a:p>
          <a:p>
            <a:pPr marL="323850" indent="-323850">
              <a:lnSpc>
                <a:spcPct val="150000"/>
              </a:lnSpc>
            </a:pPr>
            <a:r>
              <a:rPr lang="nb-NO"/>
              <a:t>Leveres inn </a:t>
            </a:r>
            <a:r>
              <a:rPr lang="nb-NO" b="1">
                <a:solidFill>
                  <a:srgbClr val="C00000"/>
                </a:solidFill>
              </a:rPr>
              <a:t>før </a:t>
            </a:r>
            <a:r>
              <a:rPr lang="nb-NO"/>
              <a:t>sommerferien</a:t>
            </a:r>
            <a:endParaRPr lang="nb-NO">
              <a:ea typeface="Verdana"/>
            </a:endParaRPr>
          </a:p>
          <a:p>
            <a:pPr marL="323850" indent="-323850">
              <a:lnSpc>
                <a:spcPct val="150000"/>
              </a:lnSpc>
            </a:pPr>
            <a:r>
              <a:rPr lang="nb-NO"/>
              <a:t>Leveres hvis du </a:t>
            </a:r>
            <a:r>
              <a:rPr lang="nb-NO" b="1">
                <a:solidFill>
                  <a:srgbClr val="C00000"/>
                </a:solidFill>
              </a:rPr>
              <a:t>slutter </a:t>
            </a:r>
            <a:r>
              <a:rPr lang="nb-NO"/>
              <a:t>på skolen</a:t>
            </a:r>
            <a:endParaRPr lang="nb-NO">
              <a:ea typeface="Verdana"/>
            </a:endParaRPr>
          </a:p>
          <a:p>
            <a:pPr marL="323850" indent="-323850">
              <a:lnSpc>
                <a:spcPct val="150000"/>
              </a:lnSpc>
            </a:pPr>
            <a:r>
              <a:rPr lang="nb-NO"/>
              <a:t>Du må betale for boka hvis du ikke leverer, eller hvis den er spist opp av hunden din, eller at boka er ødelagt.</a:t>
            </a:r>
          </a:p>
          <a:p>
            <a:pPr marL="323850" indent="-323850">
              <a:lnSpc>
                <a:spcPct val="150000"/>
              </a:lnSpc>
            </a:pPr>
            <a:r>
              <a:rPr lang="nb-NO">
                <a:ea typeface="Verdana"/>
              </a:rPr>
              <a:t>Kalkulator og head-</a:t>
            </a:r>
            <a:r>
              <a:rPr lang="nb-NO" err="1">
                <a:ea typeface="Verdana"/>
              </a:rPr>
              <a:t>set</a:t>
            </a:r>
            <a:r>
              <a:rPr lang="nb-NO">
                <a:ea typeface="Verdana"/>
              </a:rPr>
              <a:t> må man kjøpe selv.</a:t>
            </a:r>
          </a:p>
          <a:p>
            <a:pPr marL="323850" indent="-323850">
              <a:lnSpc>
                <a:spcPct val="150000"/>
              </a:lnSpc>
            </a:pPr>
            <a:endParaRPr lang="nb-NO" sz="900" i="1">
              <a:ea typeface="Verdan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nb-NO" sz="1200" i="1"/>
              <a:t>Hjemmel: Forskrift om Felles ordensreglement ved de videregående skolene i Trøndelag § 5, samt alminnelige erstatningsrettslige regler, herunder skadeserstatningsloven og ulovfestet erstatningsrett. Skolene kan også ha egne tilleggspunkter i ordensreglementet som gjelder den aktuelle skole læremidler og annet materiell er lånt fra. Felles ordensreglement er vedtatt av fylkestinget i Trøndelag 13/6-18 (sak 108/18). Gjeldende fra 1. august 2018</a:t>
            </a:r>
            <a:endParaRPr lang="nb-NO" sz="1200" i="1">
              <a:ea typeface="Verdana"/>
            </a:endParaRPr>
          </a:p>
          <a:p>
            <a:pPr marL="323850" indent="-323850">
              <a:lnSpc>
                <a:spcPct val="150000"/>
              </a:lnSpc>
            </a:pPr>
            <a:endParaRPr lang="nb-NO" sz="2000">
              <a:ea typeface="Verdana"/>
            </a:endParaRPr>
          </a:p>
          <a:p>
            <a:pPr marL="323850" indent="-323850">
              <a:lnSpc>
                <a:spcPct val="150000"/>
              </a:lnSpc>
            </a:pPr>
            <a:endParaRPr lang="nb-NO" sz="200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19123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CE54BC3-C4E7-4764-AE9E-B1F52A8314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5551" y="2587461"/>
            <a:ext cx="10707077" cy="2265804"/>
          </a:xfrm>
        </p:spPr>
        <p:txBody>
          <a:bodyPr>
            <a:normAutofit/>
          </a:bodyPr>
          <a:lstStyle/>
          <a:p>
            <a:pPr algn="ctr"/>
            <a:r>
              <a:rPr lang="nb-NO" sz="7200">
                <a:latin typeface="+mj-lt"/>
              </a:rPr>
              <a:t>KLASSEVIS</a:t>
            </a:r>
            <a:endParaRPr lang="nb-NO">
              <a:latin typeface="+mj-lt"/>
            </a:endParaRPr>
          </a:p>
          <a:p>
            <a:pPr algn="ctr"/>
            <a:r>
              <a:rPr lang="nb-NO" sz="7200">
                <a:latin typeface="+mj-lt"/>
              </a:rPr>
              <a:t>UTDELING AV BØKER</a:t>
            </a:r>
            <a:endParaRPr lang="nb-NO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6039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537DD-A307-4166-B781-5D409A98087A}" type="slidenum">
              <a:rPr lang="nb-NO" smtClean="0"/>
              <a:pPr>
                <a:defRPr/>
              </a:pPr>
              <a:t>36</a:t>
            </a:fld>
            <a:endParaRPr lang="nb-NO" sz="140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468" y="704745"/>
            <a:ext cx="3112245" cy="2343113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6439" y="695368"/>
            <a:ext cx="3147963" cy="2319301"/>
          </a:xfrm>
          <a:prstGeom prst="rect">
            <a:avLst/>
          </a:prstGeom>
        </p:spPr>
      </p:pic>
      <p:sp>
        <p:nvSpPr>
          <p:cNvPr id="12" name="TekstSylinder 11"/>
          <p:cNvSpPr txBox="1"/>
          <p:nvPr/>
        </p:nvSpPr>
        <p:spPr>
          <a:xfrm>
            <a:off x="957033" y="3569868"/>
            <a:ext cx="10284388" cy="27876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nb-NO" sz="2400"/>
              <a:t>Hent bøker på pallen 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b-NO" sz="2400"/>
              <a:t>Still deg i kø </a:t>
            </a:r>
            <a:endParaRPr lang="nb-NO" sz="2400">
              <a:ea typeface="Verdana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b-NO" sz="2400">
                <a:ea typeface="Verdana"/>
              </a:rPr>
              <a:t>Gjør klart Pocket-ID --&gt; Finn bibliotekkortet ditt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b-NO" sz="2400">
                <a:ea typeface="Verdana"/>
              </a:rPr>
              <a:t>Scann bibliotekkortet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nb-NO" sz="2400">
                <a:ea typeface="Verdana"/>
              </a:rPr>
              <a:t>Legg bøkene i en bunke på skranken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6C31CE26-E245-4FB3-9AF1-66C6D6EC6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7906" y="302319"/>
            <a:ext cx="2703029" cy="493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49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C09A57-7C64-49BA-A4E4-AAB534006447}" type="slidenum">
              <a:rPr lang="nb-NO" smtClean="0"/>
              <a:pPr>
                <a:defRPr/>
              </a:pPr>
              <a:t>37</a:t>
            </a:fld>
            <a:endParaRPr lang="nb-NO" sz="1400"/>
          </a:p>
        </p:txBody>
      </p:sp>
      <p:sp>
        <p:nvSpPr>
          <p:cNvPr id="6" name="Rektangel 5"/>
          <p:cNvSpPr/>
          <p:nvPr/>
        </p:nvSpPr>
        <p:spPr>
          <a:xfrm>
            <a:off x="798786" y="308588"/>
            <a:ext cx="10016360" cy="891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4000" b="1"/>
              <a:t>SKRIV </a:t>
            </a:r>
            <a:r>
              <a:rPr lang="nb-NO" sz="4000" b="1" u="sng"/>
              <a:t>NAVN</a:t>
            </a:r>
            <a:r>
              <a:rPr lang="nb-NO" sz="4000" b="1"/>
              <a:t> I BØKENE DU LÅNER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ACC25BD-A07D-410E-A956-440211C84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867" y="2811770"/>
            <a:ext cx="7093806" cy="3895997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57D3292-C848-42FB-A736-F4BDBB57D8CF}"/>
              </a:ext>
            </a:extLst>
          </p:cNvPr>
          <p:cNvSpPr/>
          <p:nvPr/>
        </p:nvSpPr>
        <p:spPr>
          <a:xfrm>
            <a:off x="2479291" y="2012257"/>
            <a:ext cx="6123792" cy="7314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nb-NO" sz="3200" b="1">
                <a:solidFill>
                  <a:srgbClr val="FF0000"/>
                </a:solidFill>
              </a:rPr>
              <a:t>Skriv </a:t>
            </a:r>
            <a:r>
              <a:rPr lang="nb-NO" sz="3200" b="1" u="sng">
                <a:solidFill>
                  <a:srgbClr val="FF0000"/>
                </a:solidFill>
              </a:rPr>
              <a:t>navn, klasse, årstall</a:t>
            </a:r>
            <a:endParaRPr lang="nb-NO" sz="3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578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551934-DA1B-48C9-B889-66B57277C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972" y="460477"/>
            <a:ext cx="8881242" cy="1113788"/>
          </a:xfrm>
        </p:spPr>
        <p:txBody>
          <a:bodyPr>
            <a:normAutofit/>
          </a:bodyPr>
          <a:lstStyle/>
          <a:p>
            <a:pPr lvl="0" algn="ctr" defTabSz="457200">
              <a:lnSpc>
                <a:spcPct val="150000"/>
              </a:lnSpc>
            </a:pPr>
            <a:r>
              <a:rPr lang="nb-NO" cap="none">
                <a:solidFill>
                  <a:srgbClr val="C00000"/>
                </a:solidFill>
                <a:ea typeface="+mn-ea"/>
                <a:cs typeface="+mn-cs"/>
              </a:rPr>
              <a:t>IKKE BYTT BOK MED ANDRE</a:t>
            </a:r>
            <a:endParaRPr lang="nb-NO">
              <a:solidFill>
                <a:srgbClr val="C00000"/>
              </a:solidFill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449D9F1-A64C-4AB1-8AFF-3A996296CFF6}"/>
              </a:ext>
            </a:extLst>
          </p:cNvPr>
          <p:cNvSpPr/>
          <p:nvPr/>
        </p:nvSpPr>
        <p:spPr>
          <a:xfrm>
            <a:off x="1102272" y="1720827"/>
            <a:ext cx="5602014" cy="44496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Hver bok har en unik strekkode og en RFID radiobrikke</a:t>
            </a:r>
            <a:endParaRPr lang="nb-NO" sz="240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Dette registreres på DEG</a:t>
            </a:r>
            <a:endParaRPr lang="nb-NO" sz="2400">
              <a:ea typeface="Verdan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Du må levere akkurat den boka du lånte ved skolestart</a:t>
            </a:r>
            <a:endParaRPr lang="nb-NO" sz="2400">
              <a:ea typeface="Verdan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/>
              <a:t>Det hjelper ikke om du leverer en bok som er registrert på en annen elev</a:t>
            </a:r>
            <a:endParaRPr lang="nb-NO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E608837-D152-41BB-B387-8F368D040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315" y="1869897"/>
            <a:ext cx="3229411" cy="1246654"/>
          </a:xfrm>
          <a:prstGeom prst="rect">
            <a:avLst/>
          </a:prstGeom>
        </p:spPr>
      </p:pic>
      <p:pic>
        <p:nvPicPr>
          <p:cNvPr id="5" name="Bilde 5" descr="Et bilde som inneholder skjorte&#10;&#10;Automatisk generert beskrivelse">
            <a:extLst>
              <a:ext uri="{FF2B5EF4-FFF2-40B4-BE49-F238E27FC236}">
                <a16:creationId xmlns:a16="http://schemas.microsoft.com/office/drawing/2014/main" id="{59BE8CB7-9D5F-4C36-8BBB-78A3CF6D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322" y="1574265"/>
            <a:ext cx="2147888" cy="1616869"/>
          </a:xfrm>
          <a:prstGeom prst="rect">
            <a:avLst/>
          </a:prstGeom>
        </p:spPr>
      </p:pic>
      <p:pic>
        <p:nvPicPr>
          <p:cNvPr id="9" name="Picture 2" descr="Se kildebildet">
            <a:extLst>
              <a:ext uri="{FF2B5EF4-FFF2-40B4-BE49-F238E27FC236}">
                <a16:creationId xmlns:a16="http://schemas.microsoft.com/office/drawing/2014/main" id="{68D05CD9-3ED3-4CBB-8405-012590819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5250">
            <a:off x="567581" y="1279618"/>
            <a:ext cx="10810650" cy="492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9459B1B7-43E5-4AD8-AD46-65B87A282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70" b="97423" l="9653" r="89189">
                        <a14:foregroundMark x1="43243" y1="89691" x2="43243" y2="89691"/>
                        <a14:foregroundMark x1="38224" y1="97423" x2="38224" y2="97423"/>
                        <a14:foregroundMark x1="45946" y1="7216" x2="45946" y2="7216"/>
                        <a14:foregroundMark x1="38996" y1="9278" x2="38996" y2="9278"/>
                        <a14:foregroundMark x1="36680" y1="9794" x2="36680" y2="9794"/>
                        <a14:foregroundMark x1="36680" y1="14433" x2="36680" y2="14433"/>
                        <a14:foregroundMark x1="33205" y1="35567" x2="33205" y2="35567"/>
                        <a14:foregroundMark x1="34749" y1="28351" x2="34749" y2="28351"/>
                        <a14:foregroundMark x1="34749" y1="36598" x2="34749" y2="36598"/>
                        <a14:foregroundMark x1="68726" y1="39691" x2="68726" y2="39691"/>
                        <a14:foregroundMark x1="47104" y1="6701" x2="47104" y2="6701"/>
                        <a14:foregroundMark x1="44788" y1="9278" x2="44788" y2="9278"/>
                        <a14:foregroundMark x1="59459" y1="5670" x2="59459" y2="5670"/>
                        <a14:foregroundMark x1="55985" y1="5155" x2="55985" y2="51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85213" y="3312680"/>
            <a:ext cx="4299751" cy="32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8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 descr="Et bilde som inneholder klær, skjermbilde, person, tekst&#10;&#10;KI-generert innhold kan være feil.">
            <a:extLst>
              <a:ext uri="{FF2B5EF4-FFF2-40B4-BE49-F238E27FC236}">
                <a16:creationId xmlns:a16="http://schemas.microsoft.com/office/drawing/2014/main" id="{8540EABC-0DC2-84E7-0B2C-2D94E25665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783" b="5783"/>
          <a:stretch/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C04D36D9-C6EB-86E5-76F1-4E7D328A9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>
                <a:ea typeface="Verdana"/>
              </a:rPr>
              <a:t>Onboarding</a:t>
            </a:r>
            <a:r>
              <a:rPr lang="nb-NO">
                <a:ea typeface="Verdana"/>
              </a:rPr>
              <a:t> for bruk av digitale lisenser</a:t>
            </a:r>
            <a:endParaRPr lang="nb-NO" err="1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E5B096A-7F3E-16F8-B4C1-C72CDEA36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5752735"/>
            <a:ext cx="10862840" cy="766199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b-NO">
                <a:ea typeface="Verdana"/>
              </a:rPr>
              <a:t>Viktig at alle elever logger seg inn på </a:t>
            </a:r>
            <a:r>
              <a:rPr lang="nb-NO" b="1">
                <a:ea typeface="Verdana"/>
              </a:rPr>
              <a:t>lære.no, skolestudio.no, cdu.no og aunivers.no</a:t>
            </a:r>
            <a:r>
              <a:rPr lang="nb-NO">
                <a:ea typeface="Verdana"/>
              </a:rPr>
              <a:t> med feide så snart som mulig for å få tilgang til nødvendige nettressurser. </a:t>
            </a:r>
          </a:p>
        </p:txBody>
      </p:sp>
    </p:spTree>
    <p:extLst>
      <p:ext uri="{BB962C8B-B14F-4D97-AF65-F5344CB8AC3E}">
        <p14:creationId xmlns:p14="http://schemas.microsoft.com/office/powerpoint/2010/main" val="250767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E13561E-3A39-6E94-952D-16441B4B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Verdana"/>
              </a:rPr>
              <a:t>Konto.trondelagfylke.no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835B73B-0A38-E57F-D7E6-FDF6AEF39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205" y="2163811"/>
            <a:ext cx="3007591" cy="300759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A4A90A-7595-934E-DF96-3C45017E1EE9}"/>
              </a:ext>
            </a:extLst>
          </p:cNvPr>
          <p:cNvSpPr txBox="1"/>
          <p:nvPr/>
        </p:nvSpPr>
        <p:spPr>
          <a:xfrm>
            <a:off x="284788" y="2166697"/>
            <a:ext cx="7396787" cy="2831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3200">
                <a:latin typeface="Verdana"/>
              </a:rPr>
              <a:t>Mangler du tekstmelding? </a:t>
            </a:r>
            <a:br>
              <a:rPr lang="nb-NO" sz="3200">
                <a:latin typeface="Verdana"/>
                <a:ea typeface="Verdana"/>
              </a:rPr>
            </a:br>
            <a:r>
              <a:rPr lang="nb-NO" sz="3200">
                <a:latin typeface="Verdana"/>
                <a:ea typeface="Verdana"/>
              </a:rPr>
              <a:t>Det går an å forsøke å logge og aktivere konto her.</a:t>
            </a:r>
            <a:br>
              <a:rPr lang="nb-NO" sz="3200">
                <a:latin typeface="Verdana"/>
                <a:ea typeface="Verdana"/>
              </a:rPr>
            </a:br>
            <a:br>
              <a:rPr lang="nb-NO" sz="3200">
                <a:latin typeface="Verdana"/>
              </a:rPr>
            </a:br>
            <a:r>
              <a:rPr lang="nb-NO" sz="3200" b="0" i="0" u="none" strike="noStrike" baseline="0">
                <a:solidFill>
                  <a:srgbClr val="000000"/>
                </a:solidFill>
                <a:latin typeface="Verdana"/>
              </a:rPr>
              <a:t>https://konto.trondelagfylke.no/​</a:t>
            </a:r>
            <a:r>
              <a:rPr sz="3200" b="0" i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​</a:t>
            </a:r>
            <a:endParaRPr lang="nb-NO" sz="3200">
              <a:ea typeface="Verdana"/>
            </a:endParaRPr>
          </a:p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1265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Å lese bøker på fritida er viktigere enn mange har trodd | Universitetet i  Stavanger">
            <a:extLst>
              <a:ext uri="{FF2B5EF4-FFF2-40B4-BE49-F238E27FC236}">
                <a16:creationId xmlns:a16="http://schemas.microsoft.com/office/drawing/2014/main" id="{0EC2CE85-61D1-36C1-4DAF-45C659B1B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489" y="0"/>
            <a:ext cx="7093021" cy="4734592"/>
          </a:xfrm>
          <a:prstGeom prst="rect">
            <a:avLst/>
          </a:pr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7E3236B-E240-4E32-97F0-D4640D401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76" y="4730330"/>
            <a:ext cx="10515600" cy="775597"/>
          </a:xfrm>
        </p:spPr>
        <p:txBody>
          <a:bodyPr anchor="ctr">
            <a:normAutofit/>
          </a:bodyPr>
          <a:lstStyle/>
          <a:p>
            <a:r>
              <a:rPr lang="nb-NO"/>
              <a:t>Lesing på </a:t>
            </a:r>
            <a:r>
              <a:rPr lang="nb-NO" err="1"/>
              <a:t>steinkjer</a:t>
            </a:r>
            <a:r>
              <a:rPr lang="nb-NO"/>
              <a:t> </a:t>
            </a:r>
            <a:r>
              <a:rPr lang="nb-NO" err="1"/>
              <a:t>vgs</a:t>
            </a:r>
            <a:endParaRPr lang="nb-NO">
              <a:ea typeface="Verdana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2F4F137-60A4-DC4E-44BC-75225B151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376" y="5496162"/>
            <a:ext cx="10515600" cy="858798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b-NO"/>
              <a:t>Alle elevene på alle trinn (og lærere) skal lese i 15 minutter hver skoledag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b-NO"/>
              <a:t>i hele oktober uansett fag. </a:t>
            </a:r>
            <a:endParaRPr lang="nb-NO">
              <a:ea typeface="Verdana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b-NO"/>
              <a:t>Oppstart mandag 1.10.26.</a:t>
            </a:r>
            <a:endParaRPr lang="nb-NO">
              <a:ea typeface="Verdana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b-NO">
                <a:ea typeface="Verdana"/>
              </a:rPr>
              <a:t>Ta gjerne med en bok hjemmefra.</a:t>
            </a:r>
          </a:p>
        </p:txBody>
      </p:sp>
    </p:spTree>
    <p:extLst>
      <p:ext uri="{BB962C8B-B14F-4D97-AF65-F5344CB8AC3E}">
        <p14:creationId xmlns:p14="http://schemas.microsoft.com/office/powerpoint/2010/main" val="36500749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skjermbilde, mat&#10;&#10;Automatisk generert beskrivelse">
            <a:extLst>
              <a:ext uri="{FF2B5EF4-FFF2-40B4-BE49-F238E27FC236}">
                <a16:creationId xmlns:a16="http://schemas.microsoft.com/office/drawing/2014/main" id="{8CFFC6C7-DDB5-E7A7-5489-17E91262B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16" y="0"/>
            <a:ext cx="1219200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1AF14C1F-324C-3129-8AF1-789158290400}"/>
              </a:ext>
            </a:extLst>
          </p:cNvPr>
          <p:cNvSpPr txBox="1"/>
          <p:nvPr/>
        </p:nvSpPr>
        <p:spPr>
          <a:xfrm>
            <a:off x="397564" y="2729948"/>
            <a:ext cx="3591340" cy="295465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2400"/>
              <a:t>Utstyret kan lånes på biblioteket og/eller i informasjonen. </a:t>
            </a:r>
            <a:br>
              <a:rPr lang="nb-NO" sz="2400"/>
            </a:br>
            <a:r>
              <a:rPr lang="nb-NO" sz="2400"/>
              <a:t>Hver klasse (tillitsvalgt) får også utdelt ett bordtennis-sett ved skolestart.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3015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6" descr="Et bilde som inneholder utendørs, himmel, gress&#10;&#10;Automatisk generert beskrivelse">
            <a:extLst>
              <a:ext uri="{FF2B5EF4-FFF2-40B4-BE49-F238E27FC236}">
                <a16:creationId xmlns:a16="http://schemas.microsoft.com/office/drawing/2014/main" id="{FADE3AC4-B296-44C0-E597-64C8DEFEF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855" y="1173054"/>
            <a:ext cx="2527540" cy="1892061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3005415-E1CC-4048-701D-F8E9FF154615}"/>
              </a:ext>
            </a:extLst>
          </p:cNvPr>
          <p:cNvSpPr txBox="1"/>
          <p:nvPr/>
        </p:nvSpPr>
        <p:spPr>
          <a:xfrm>
            <a:off x="1996335" y="965548"/>
            <a:ext cx="8207157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b-NO" sz="4400">
              <a:ea typeface="Verdana"/>
            </a:endParaRPr>
          </a:p>
          <a:p>
            <a:endParaRPr lang="nb-NO" sz="4400">
              <a:ea typeface="Verdana"/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BDB7C40-4BE6-D1A0-6768-66F12BE74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b-NO">
                <a:latin typeface="Verdana"/>
                <a:ea typeface="Verdana"/>
                <a:cs typeface="Aptos"/>
              </a:rPr>
              <a:t>TRFK har høye ambisjoner for miljø og bærekraft, </a:t>
            </a:r>
          </a:p>
          <a:p>
            <a:pPr marL="0" indent="0">
              <a:buNone/>
            </a:pPr>
            <a:r>
              <a:rPr lang="nb-NO">
                <a:latin typeface="Verdana"/>
                <a:ea typeface="Verdana"/>
                <a:cs typeface="Aptos"/>
              </a:rPr>
              <a:t>   og stort fokus på energibruk og orden.</a:t>
            </a:r>
            <a:r>
              <a:rPr lang="nb-NO"/>
              <a:t> </a:t>
            </a:r>
            <a:endParaRPr lang="nb-NO">
              <a:ea typeface="Verdana"/>
            </a:endParaRPr>
          </a:p>
          <a:p>
            <a:pPr marL="0" indent="0">
              <a:buNone/>
            </a:pPr>
            <a:r>
              <a:rPr lang="nb-NO">
                <a:ea typeface="Verdana"/>
              </a:rPr>
              <a:t>   Dine bidrag:</a:t>
            </a:r>
          </a:p>
          <a:p>
            <a:pPr marL="323850" indent="-323850"/>
            <a:r>
              <a:rPr lang="nb-NO">
                <a:ea typeface="Verdana"/>
              </a:rPr>
              <a:t>Steng vinduer og slå av lys når du forlater et rom.</a:t>
            </a:r>
          </a:p>
          <a:p>
            <a:pPr marL="323850" indent="-323850"/>
            <a:r>
              <a:rPr lang="nb-NO">
                <a:ea typeface="Verdana"/>
              </a:rPr>
              <a:t>Kast søppel i beholdere som står både i </a:t>
            </a:r>
            <a:endParaRPr lang="nb-NO"/>
          </a:p>
          <a:p>
            <a:pPr marL="323850" indent="-323850"/>
            <a:r>
              <a:rPr lang="nb-NO">
                <a:ea typeface="Verdana"/>
              </a:rPr>
              <a:t>klasserom og ellers på skolen.</a:t>
            </a:r>
            <a:endParaRPr lang="nb-NO"/>
          </a:p>
          <a:p>
            <a:pPr marL="323850" indent="-323850"/>
            <a:r>
              <a:rPr lang="nb-NO">
                <a:ea typeface="Verdana"/>
              </a:rPr>
              <a:t>Miljøstasjon </a:t>
            </a:r>
          </a:p>
          <a:p>
            <a:pPr marL="323850" indent="-323850"/>
            <a:r>
              <a:rPr lang="nb-NO">
                <a:ea typeface="Verdana"/>
              </a:rPr>
              <a:t>Har du et godt miljøforslag som kan gjøre skolen enda grønnere? Ta det opp med elevrådsrepresentanten din!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86620FA-1A24-CA89-66D7-BC96BFBD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93" y="214826"/>
            <a:ext cx="9601200" cy="1219299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nb-NO">
                <a:ea typeface="Verdana"/>
              </a:rPr>
              <a:t>Miljø og bærekraft i skolen</a:t>
            </a:r>
          </a:p>
        </p:txBody>
      </p:sp>
    </p:spTree>
    <p:extLst>
      <p:ext uri="{BB962C8B-B14F-4D97-AF65-F5344CB8AC3E}">
        <p14:creationId xmlns:p14="http://schemas.microsoft.com/office/powerpoint/2010/main" val="25272750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154389" y="150464"/>
            <a:ext cx="6870385" cy="1575072"/>
          </a:xfrm>
        </p:spPr>
        <p:txBody>
          <a:bodyPr>
            <a:normAutofit/>
          </a:bodyPr>
          <a:lstStyle/>
          <a:p>
            <a:r>
              <a:rPr lang="nb-NO" sz="6000"/>
              <a:t>HOLD Orden!</a:t>
            </a:r>
            <a:br>
              <a:rPr lang="nb-NO" sz="6000"/>
            </a:br>
            <a:r>
              <a:rPr lang="nb-NO"/>
              <a:t> 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9205" y="1900488"/>
            <a:ext cx="5170377" cy="16422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 b="1"/>
              <a:t>Klasserom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/>
              <a:t>klassen holder orden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000"/>
              <a:t>elever tømmer papiravfall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F6A3D2-A1F6-4F6D-8315-9610744D9656}" type="slidenum">
              <a:rPr lang="nb-NO" smtClean="0"/>
              <a:pPr>
                <a:defRPr/>
              </a:pPr>
              <a:t>43</a:t>
            </a:fld>
            <a:endParaRPr lang="nb-NO" sz="140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half" idx="2"/>
          </p:nvPr>
        </p:nvSpPr>
        <p:spPr>
          <a:xfrm>
            <a:off x="5728981" y="2313093"/>
            <a:ext cx="5577745" cy="3958535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285750" indent="-285750">
              <a:lnSpc>
                <a:spcPct val="150000"/>
              </a:lnSpc>
            </a:pPr>
            <a:r>
              <a:rPr lang="nb-NO" sz="2000" b="1"/>
              <a:t>Verksteder</a:t>
            </a:r>
          </a:p>
          <a:p>
            <a:pPr marL="685800" lvl="1" indent="-323850">
              <a:lnSpc>
                <a:spcPct val="150000"/>
              </a:lnSpc>
            </a:pPr>
            <a:r>
              <a:rPr lang="nb-NO" sz="2000"/>
              <a:t>egne ordninger</a:t>
            </a:r>
            <a:endParaRPr lang="nb-NO" sz="2000">
              <a:ea typeface="Verdana"/>
            </a:endParaRPr>
          </a:p>
          <a:p>
            <a:pPr marL="285750" indent="-285750">
              <a:lnSpc>
                <a:spcPct val="150000"/>
              </a:lnSpc>
            </a:pPr>
            <a:r>
              <a:rPr lang="nb-NO" sz="2000" b="1"/>
              <a:t>Fellesarealer</a:t>
            </a:r>
            <a:endParaRPr lang="nb-NO" sz="2000"/>
          </a:p>
          <a:p>
            <a:pPr marL="685800" lvl="1" indent="-323850">
              <a:lnSpc>
                <a:spcPct val="150000"/>
              </a:lnSpc>
            </a:pPr>
            <a:r>
              <a:rPr lang="nb-NO" sz="2000"/>
              <a:t>Rydd etter deg!</a:t>
            </a:r>
            <a:endParaRPr lang="nb-NO" sz="2000">
              <a:ea typeface="Verdana"/>
            </a:endParaRPr>
          </a:p>
          <a:p>
            <a:pPr marL="685800" lvl="1" indent="-323850">
              <a:lnSpc>
                <a:spcPct val="150000"/>
              </a:lnSpc>
            </a:pPr>
            <a:r>
              <a:rPr lang="nb-NO" sz="2000"/>
              <a:t>Bruk søppelbøttene </a:t>
            </a:r>
            <a:endParaRPr lang="nb-NO" sz="2000">
              <a:ea typeface="Verdana"/>
            </a:endParaRPr>
          </a:p>
          <a:p>
            <a:pPr marL="285750" indent="-285750">
              <a:lnSpc>
                <a:spcPct val="150000"/>
              </a:lnSpc>
            </a:pPr>
            <a:r>
              <a:rPr lang="nb-NO" sz="2000" b="1"/>
              <a:t>Ordensvakt</a:t>
            </a:r>
            <a:endParaRPr lang="nb-NO" sz="2000"/>
          </a:p>
          <a:p>
            <a:pPr marL="685800" lvl="1" indent="-323850">
              <a:lnSpc>
                <a:spcPct val="150000"/>
              </a:lnSpc>
            </a:pPr>
            <a:r>
              <a:rPr lang="nb-NO" sz="2000"/>
              <a:t>fellesarealer inne og ute</a:t>
            </a:r>
            <a:endParaRPr lang="nb-NO" sz="2000">
              <a:ea typeface="Verdana"/>
            </a:endParaRPr>
          </a:p>
          <a:p>
            <a:pPr marL="685800" lvl="1" indent="-323850">
              <a:lnSpc>
                <a:spcPct val="150000"/>
              </a:lnSpc>
            </a:pPr>
            <a:r>
              <a:rPr lang="nb-NO" sz="2000"/>
              <a:t>vaktplan for klassene</a:t>
            </a:r>
            <a:endParaRPr lang="nb-NO" sz="2000">
              <a:ea typeface="Verdana"/>
            </a:endParaRPr>
          </a:p>
          <a:p>
            <a:pPr marL="685800" lvl="1" indent="-323850">
              <a:lnSpc>
                <a:spcPct val="150000"/>
              </a:lnSpc>
            </a:pPr>
            <a:r>
              <a:rPr lang="nb-NO" sz="2000">
                <a:ea typeface="Verdana"/>
              </a:rPr>
              <a:t>Alle klasser har et område de er ansvarlig for hele skoleåret.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67" y="3799888"/>
            <a:ext cx="1951987" cy="276648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0221" y="4148035"/>
            <a:ext cx="2785177" cy="208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196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086719" y="322077"/>
            <a:ext cx="4970838" cy="926976"/>
          </a:xfrm>
        </p:spPr>
        <p:txBody>
          <a:bodyPr>
            <a:noAutofit/>
          </a:bodyPr>
          <a:lstStyle/>
          <a:p>
            <a:r>
              <a:rPr lang="nb-NO" sz="7200" b="1"/>
              <a:t>Kantine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10479421" y="6400414"/>
            <a:ext cx="960120" cy="276999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C09A57-7C64-49BA-A4E4-AAB534006447}" type="slidenum">
              <a:rPr kumimoji="0" lang="nb-NO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39" y="536956"/>
            <a:ext cx="2533650" cy="5572125"/>
          </a:xfrm>
          <a:prstGeom prst="rect">
            <a:avLst/>
          </a:prstGeom>
        </p:spPr>
      </p:pic>
      <p:pic>
        <p:nvPicPr>
          <p:cNvPr id="10" name="Bilde 3" descr="Et bilde som inneholder innendørs, overvåke, sitter, bord&#10;&#10;Automatisk generert beskrivelse">
            <a:extLst>
              <a:ext uri="{FF2B5EF4-FFF2-40B4-BE49-F238E27FC236}">
                <a16:creationId xmlns:a16="http://schemas.microsoft.com/office/drawing/2014/main" id="{ED8F8D49-6F3F-4CBB-8515-29297809D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2238" y="2108189"/>
            <a:ext cx="2265784" cy="1821595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01ECB449-6B5C-4367-85E8-13ED2CAEB6A4}"/>
              </a:ext>
            </a:extLst>
          </p:cNvPr>
          <p:cNvSpPr/>
          <p:nvPr/>
        </p:nvSpPr>
        <p:spPr>
          <a:xfrm>
            <a:off x="4086719" y="4457213"/>
            <a:ext cx="55098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Åpen 7:45 – 14:45</a:t>
            </a:r>
          </a:p>
        </p:txBody>
      </p:sp>
    </p:spTree>
    <p:extLst>
      <p:ext uri="{BB962C8B-B14F-4D97-AF65-F5344CB8AC3E}">
        <p14:creationId xmlns:p14="http://schemas.microsoft.com/office/powerpoint/2010/main" val="51487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4" descr="Et bilde som inneholder gulv, innendørs, vindu, rom&#10;&#10;Automatisk generert beskrivelse">
            <a:extLst>
              <a:ext uri="{FF2B5EF4-FFF2-40B4-BE49-F238E27FC236}">
                <a16:creationId xmlns:a16="http://schemas.microsoft.com/office/drawing/2014/main" id="{D98E3129-657D-4DEC-B015-EFFD6CC23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93426" y="3415521"/>
            <a:ext cx="2377985" cy="3155180"/>
          </a:xfr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039BB86-9020-4B8A-BCD8-71F32B945509}"/>
              </a:ext>
            </a:extLst>
          </p:cNvPr>
          <p:cNvSpPr/>
          <p:nvPr/>
        </p:nvSpPr>
        <p:spPr>
          <a:xfrm>
            <a:off x="2748136" y="3149740"/>
            <a:ext cx="2244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nb-NO"/>
          </a:p>
        </p:txBody>
      </p:sp>
      <p:pic>
        <p:nvPicPr>
          <p:cNvPr id="5" name="Bilde 12" descr="Et bilde som inneholder innendørs, kjøkken, datamaskin, bord&#10;&#10;Automatisk generert beskrivelse">
            <a:extLst>
              <a:ext uri="{FF2B5EF4-FFF2-40B4-BE49-F238E27FC236}">
                <a16:creationId xmlns:a16="http://schemas.microsoft.com/office/drawing/2014/main" id="{AE6DE316-78C0-49F9-A0EB-5E1ACFDB2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7684" y="366239"/>
            <a:ext cx="3713084" cy="278481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A374811E-9BE3-4C29-ADBB-0BB3CDAE0F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302" y="3790205"/>
            <a:ext cx="3709368" cy="2788896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982F087-2E6F-48AB-A971-C5F850379C46}"/>
              </a:ext>
            </a:extLst>
          </p:cNvPr>
          <p:cNvSpPr txBox="1"/>
          <p:nvPr/>
        </p:nvSpPr>
        <p:spPr>
          <a:xfrm>
            <a:off x="1604967" y="2406613"/>
            <a:ext cx="538669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400"/>
              <a:t>NB! Alle rydder etter seg selv – sett i oppvasken og kast i søpla.</a:t>
            </a:r>
            <a:endParaRPr lang="nb-NO" sz="2400">
              <a:ea typeface="Verdana"/>
            </a:endParaRPr>
          </a:p>
        </p:txBody>
      </p:sp>
      <p:pic>
        <p:nvPicPr>
          <p:cNvPr id="9" name="Bilde 8" descr="Et bilde som inneholder innendørs, bygning, vindu, sitter&#10;&#10;Automatisk generert beskrivelse">
            <a:extLst>
              <a:ext uri="{FF2B5EF4-FFF2-40B4-BE49-F238E27FC236}">
                <a16:creationId xmlns:a16="http://schemas.microsoft.com/office/drawing/2014/main" id="{318A463B-152A-4766-8812-1A4D4FA79C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16" y="3788675"/>
            <a:ext cx="3709368" cy="2782026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4AE83224-EB79-4EA8-BE8F-BE1A3A8C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632" y="366239"/>
            <a:ext cx="3709368" cy="926976"/>
          </a:xfrm>
        </p:spPr>
        <p:txBody>
          <a:bodyPr/>
          <a:lstStyle/>
          <a:p>
            <a:r>
              <a:rPr lang="nb-NO" sz="5400" b="1"/>
              <a:t>Kantine</a:t>
            </a:r>
          </a:p>
        </p:txBody>
      </p:sp>
    </p:spTree>
    <p:extLst>
      <p:ext uri="{BB962C8B-B14F-4D97-AF65-F5344CB8AC3E}">
        <p14:creationId xmlns:p14="http://schemas.microsoft.com/office/powerpoint/2010/main" val="4046925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753693" y="3156829"/>
            <a:ext cx="10729993" cy="3375042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nb-NO" sz="3200"/>
              <a:t>Skolens reglement gjelder her også!</a:t>
            </a:r>
          </a:p>
          <a:p>
            <a:pPr>
              <a:lnSpc>
                <a:spcPct val="170000"/>
              </a:lnSpc>
            </a:pPr>
            <a:endParaRPr lang="nb-NO" sz="3200"/>
          </a:p>
          <a:p>
            <a:pPr lvl="1">
              <a:lnSpc>
                <a:spcPct val="170000"/>
              </a:lnSpc>
            </a:pPr>
            <a:r>
              <a:rPr lang="nb-NO" sz="2800"/>
              <a:t>Hold det rent og ryddig</a:t>
            </a:r>
          </a:p>
          <a:p>
            <a:pPr lvl="1">
              <a:lnSpc>
                <a:spcPct val="170000"/>
              </a:lnSpc>
            </a:pPr>
            <a:r>
              <a:rPr lang="nb-NO" sz="2800"/>
              <a:t>Ikke tillatt å spise mat på idrettsflatene</a:t>
            </a: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steinkjerhallen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7C9874C-50C4-4088-8B86-DAD7278AA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186" y="326129"/>
            <a:ext cx="47625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059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Et bilde som inneholder mønster, kvadrat, Symmetri, piksel&#10;&#10;Automatisk generert beskrivelse">
            <a:extLst>
              <a:ext uri="{FF2B5EF4-FFF2-40B4-BE49-F238E27FC236}">
                <a16:creationId xmlns:a16="http://schemas.microsoft.com/office/drawing/2014/main" id="{56913705-B12E-6E92-318D-53AEE3B62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0063" y="2115183"/>
            <a:ext cx="3133599" cy="3133599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D20DB461-A157-C69D-81FA-F1E4A477F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Skolens hjemmeside</a:t>
            </a:r>
          </a:p>
        </p:txBody>
      </p:sp>
    </p:spTree>
    <p:extLst>
      <p:ext uri="{BB962C8B-B14F-4D97-AF65-F5344CB8AC3E}">
        <p14:creationId xmlns:p14="http://schemas.microsoft.com/office/powerpoint/2010/main" val="3033457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6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85B1C48-6D0D-C6F2-3E6A-549F3C420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elevxxxx</a:t>
            </a:r>
            <a:r>
              <a:rPr lang="nb-NO" b="1"/>
              <a:t>@elev.trondelagfylke.no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E39FF72-0FF9-8C69-2335-957F0A884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FEIDE-ID – OFFICE365</a:t>
            </a:r>
          </a:p>
        </p:txBody>
      </p:sp>
    </p:spTree>
    <p:extLst>
      <p:ext uri="{BB962C8B-B14F-4D97-AF65-F5344CB8AC3E}">
        <p14:creationId xmlns:p14="http://schemas.microsoft.com/office/powerpoint/2010/main" val="1055337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CAB1B-0414-0D21-2312-1A159F656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B380496-DF25-5240-9311-3F4BD89A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2695"/>
              <a:t>Tofaktorautentisering på elevkonto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D3D71E7-63B8-74CE-66FB-CAEA670D73AD}"/>
              </a:ext>
            </a:extLst>
          </p:cNvPr>
          <p:cNvSpPr txBox="1"/>
          <p:nvPr/>
        </p:nvSpPr>
        <p:spPr>
          <a:xfrm>
            <a:off x="948682" y="1212810"/>
            <a:ext cx="10407037" cy="188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1683">
                <a:solidFill>
                  <a:srgbClr val="000000"/>
                </a:solidFill>
                <a:highlight>
                  <a:srgbClr val="FFFFFF"/>
                </a:highlight>
                <a:latin typeface="+mj-lt"/>
              </a:rPr>
              <a:t>Trøndelag fylkeskommune har </a:t>
            </a:r>
            <a:r>
              <a:rPr lang="nb-NO" sz="1683" err="1">
                <a:solidFill>
                  <a:srgbClr val="000000"/>
                </a:solidFill>
                <a:highlight>
                  <a:srgbClr val="FFFFFF"/>
                </a:highlight>
                <a:latin typeface="+mj-lt"/>
              </a:rPr>
              <a:t>tofaktorautentisering</a:t>
            </a:r>
            <a:r>
              <a:rPr lang="nb-NO" sz="1683">
                <a:solidFill>
                  <a:srgbClr val="000000"/>
                </a:solidFill>
                <a:highlight>
                  <a:srgbClr val="FFFFFF"/>
                </a:highlight>
                <a:latin typeface="+mj-lt"/>
              </a:rPr>
              <a:t> for å beskytte elevens skolekonto. Dette gir et ekstra lag med beskyttelse om passordet kommer på avveie</a:t>
            </a:r>
          </a:p>
          <a:p>
            <a:pPr algn="l"/>
            <a:endParaRPr lang="nb-NO" sz="1683">
              <a:solidFill>
                <a:srgbClr val="000000"/>
              </a:solidFill>
              <a:highlight>
                <a:srgbClr val="FFFFFF"/>
              </a:highlight>
              <a:latin typeface="+mj-lt"/>
            </a:endParaRPr>
          </a:p>
          <a:p>
            <a:pPr algn="l"/>
            <a:endParaRPr lang="nb-NO" sz="1683">
              <a:solidFill>
                <a:srgbClr val="000000"/>
              </a:solidFill>
              <a:highlight>
                <a:srgbClr val="FFFFFF"/>
              </a:highlight>
              <a:latin typeface="+mj-lt"/>
            </a:endParaRPr>
          </a:p>
          <a:p>
            <a:pPr algn="l"/>
            <a:r>
              <a:rPr lang="nb-NO" sz="1683" b="1">
                <a:solidFill>
                  <a:srgbClr val="000000"/>
                </a:solidFill>
                <a:highlight>
                  <a:srgbClr val="FFFFFF"/>
                </a:highlight>
                <a:latin typeface="+mj-lt"/>
              </a:rPr>
              <a:t>Kravet om to-faktor vil du kun møte når du skal logge  på skoletjenester utenfor skolen sitt nettverk. </a:t>
            </a:r>
          </a:p>
          <a:p>
            <a:pPr algn="l"/>
            <a:endParaRPr lang="nb-NO" sz="1570">
              <a:solidFill>
                <a:srgbClr val="000000"/>
              </a:solidFill>
              <a:highlight>
                <a:srgbClr val="FFFFFF"/>
              </a:highlight>
              <a:latin typeface="+mj-lt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39B3F39C-5CBA-CE12-8F02-5F1A1BBAE3E9}"/>
              </a:ext>
            </a:extLst>
          </p:cNvPr>
          <p:cNvSpPr txBox="1"/>
          <p:nvPr/>
        </p:nvSpPr>
        <p:spPr>
          <a:xfrm>
            <a:off x="586644" y="3982008"/>
            <a:ext cx="5626915" cy="1811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36"/>
              <a:t>Tofaktor oppsett settes opp eller endres på følgende nettside: </a:t>
            </a:r>
            <a:r>
              <a:rPr lang="nb-NO" sz="1836" b="1">
                <a:hlinkClick r:id="rId2"/>
              </a:rPr>
              <a:t>aka.ms/</a:t>
            </a:r>
            <a:r>
              <a:rPr lang="nb-NO" sz="1836" b="1" err="1">
                <a:hlinkClick r:id="rId2"/>
              </a:rPr>
              <a:t>mfasetup</a:t>
            </a:r>
            <a:endParaRPr lang="nb-NO" sz="1836" b="1"/>
          </a:p>
          <a:p>
            <a:pPr algn="ctr"/>
            <a:r>
              <a:rPr lang="nb-NO" sz="1836"/>
              <a:t>eller QR-koden til høyre</a:t>
            </a:r>
          </a:p>
          <a:p>
            <a:pPr algn="ctr"/>
            <a:endParaRPr lang="nb-NO" sz="2295" b="1"/>
          </a:p>
          <a:p>
            <a:pPr algn="ctr"/>
            <a:r>
              <a:rPr lang="nb-NO" sz="1683"/>
              <a:t>(bruk elevbruker og passord om innlogging kreves)</a:t>
            </a:r>
          </a:p>
        </p:txBody>
      </p:sp>
      <p:pic>
        <p:nvPicPr>
          <p:cNvPr id="7" name="Bilde 6" descr="Et bilde som inneholder sirkel, Grafikk, skjermbilde, Fargerikt&#10;&#10;KI-generert innhold kan være feil.">
            <a:extLst>
              <a:ext uri="{FF2B5EF4-FFF2-40B4-BE49-F238E27FC236}">
                <a16:creationId xmlns:a16="http://schemas.microsoft.com/office/drawing/2014/main" id="{B0608B38-E354-781B-C83E-62556CFB7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7" t="2483" r="11576" b="2614"/>
          <a:stretch>
            <a:fillRect/>
          </a:stretch>
        </p:blipFill>
        <p:spPr>
          <a:xfrm>
            <a:off x="9555073" y="3141974"/>
            <a:ext cx="2197936" cy="268711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69CC4C6D-F85E-D16A-F230-BF382FDB4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745" y="3814107"/>
            <a:ext cx="1831084" cy="183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Elev-PC</a:t>
            </a:r>
            <a:endParaRPr lang="nb-NO">
              <a:ea typeface="Verdana"/>
              <a:cs typeface="Verdana"/>
            </a:endParaRPr>
          </a:p>
        </p:txBody>
      </p:sp>
      <p:pic>
        <p:nvPicPr>
          <p:cNvPr id="6" name="Bilde 6">
            <a:extLst>
              <a:ext uri="{FF2B5EF4-FFF2-40B4-BE49-F238E27FC236}">
                <a16:creationId xmlns:a16="http://schemas.microsoft.com/office/drawing/2014/main" id="{57B94C57-6AB6-425D-99A6-3BDB2B4EA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092" y="2791574"/>
            <a:ext cx="10572750" cy="3171825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1969BFF-BDC1-4E99-B683-A69E3E5AB6B2}"/>
              </a:ext>
            </a:extLst>
          </p:cNvPr>
          <p:cNvSpPr/>
          <p:nvPr/>
        </p:nvSpPr>
        <p:spPr>
          <a:xfrm>
            <a:off x="1804724" y="1923822"/>
            <a:ext cx="8302273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nb-NO" sz="2800" b="1"/>
              <a:t>http://elev.trondelagfylke.no  -&gt; Elkjøp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769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Verdana"/>
                <a:cs typeface="Verdana"/>
              </a:rPr>
              <a:t>ELEV-PC</a:t>
            </a:r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2607754"/>
              </p:ext>
            </p:extLst>
          </p:nvPr>
        </p:nvGraphicFramePr>
        <p:xfrm>
          <a:off x="754063" y="2114550"/>
          <a:ext cx="10685462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2731">
                  <a:extLst>
                    <a:ext uri="{9D8B030D-6E8A-4147-A177-3AD203B41FA5}">
                      <a16:colId xmlns:a16="http://schemas.microsoft.com/office/drawing/2014/main" val="1678425670"/>
                    </a:ext>
                  </a:extLst>
                </a:gridCol>
                <a:gridCol w="5342731">
                  <a:extLst>
                    <a:ext uri="{9D8B030D-6E8A-4147-A177-3AD203B41FA5}">
                      <a16:colId xmlns:a16="http://schemas.microsoft.com/office/drawing/2014/main" val="3612401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800" b="0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Som elev i videregående </a:t>
                      </a:r>
                      <a:r>
                        <a:rPr lang="nb-NO" sz="1800" b="1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plikter du å stille med datamaskin</a:t>
                      </a:r>
                      <a:r>
                        <a:rPr lang="nb-NO" sz="1800" b="0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tilpasset undervisningen. </a:t>
                      </a:r>
                      <a:br>
                        <a:rPr lang="nb-NO" sz="1800" b="0" i="0" u="none" strike="noStrike" noProof="0">
                          <a:solidFill>
                            <a:srgbClr val="0D0D0D"/>
                          </a:solidFill>
                        </a:rPr>
                      </a:br>
                      <a:br>
                        <a:rPr lang="nb-NO" sz="1800" b="0" i="0" u="none" strike="noStrike" noProof="0">
                          <a:solidFill>
                            <a:srgbClr val="0D0D0D"/>
                          </a:solidFill>
                        </a:rPr>
                      </a:br>
                      <a:r>
                        <a:rPr lang="nb-NO" sz="1800" b="0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Du kan leie rabattert PC igjennom fylkeskommunen/Elkjøp. </a:t>
                      </a:r>
                      <a:br>
                        <a:rPr lang="nb-NO" sz="1800" b="0" i="0" u="none" strike="noStrike" noProof="0">
                          <a:solidFill>
                            <a:srgbClr val="0D0D0D"/>
                          </a:solidFill>
                        </a:rPr>
                      </a:br>
                      <a:endParaRPr lang="nb-NO" sz="1800" b="0" i="0" u="none" strike="noStrike" noProof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b-NO" sz="1800" b="0" i="0" u="none" strike="noStrike" noProof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Du kan søke om utstyrsstipend slik at du har råd til denne maskinen. </a:t>
                      </a:r>
                    </a:p>
                    <a:p>
                      <a:br>
                        <a:rPr lang="nb-NO" sz="1800" b="1" i="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nb-NO" sz="18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MASKINEN LEVERES MED</a:t>
                      </a:r>
                    </a:p>
                    <a:p>
                      <a:r>
                        <a:rPr lang="nb-NO" sz="18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år garanti</a:t>
                      </a:r>
                    </a:p>
                    <a:p>
                      <a:r>
                        <a:rPr lang="nb-NO" sz="18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års uhellsforsikring inkludert</a:t>
                      </a:r>
                    </a:p>
                    <a:p>
                      <a:endParaRPr lang="nb-NO" sz="1800" b="1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b-NO" sz="9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*informasjon om modellene er den som står ved kjøpstidspunktet på nettsiden.</a:t>
                      </a:r>
                      <a:endParaRPr lang="nb-NO" sz="9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sz="1800" b="1" i="0" kern="12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082109"/>
                  </a:ext>
                </a:extLst>
              </a:tr>
            </a:tbl>
          </a:graphicData>
        </a:graphic>
      </p:graphicFrame>
      <p:pic>
        <p:nvPicPr>
          <p:cNvPr id="2" name="Bilde 1" descr="Et bilde som inneholder datamaskin, computer, Netbook, Mellomromstast&#10;&#10;Automatisk generert beskrivelse">
            <a:extLst>
              <a:ext uri="{FF2B5EF4-FFF2-40B4-BE49-F238E27FC236}">
                <a16:creationId xmlns:a16="http://schemas.microsoft.com/office/drawing/2014/main" id="{77FE1350-E11D-35D2-DD34-652C6D19B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721" y="2474402"/>
            <a:ext cx="5144218" cy="294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95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E2893986-BF14-45EA-A0C3-1041423DB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 anchor="ctr">
            <a:normAutofit/>
          </a:bodyPr>
          <a:lstStyle/>
          <a:p>
            <a:r>
              <a:rPr lang="nb-NO"/>
              <a:t>Ta med egen PC</a:t>
            </a:r>
          </a:p>
        </p:txBody>
      </p:sp>
      <p:sp>
        <p:nvSpPr>
          <p:cNvPr id="15" name="Plassholder for innhold 1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784317" cy="4114800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nb-NO" sz="2200" b="1">
                <a:ea typeface="Verdana"/>
              </a:rPr>
              <a:t>Les om kravene på nettsiden og sjekk studiet du skal gå før du eventuelt velger å ta med egen PC / </a:t>
            </a:r>
            <a:r>
              <a:rPr lang="nb-NO" sz="2200" b="1" err="1">
                <a:ea typeface="Verdana"/>
              </a:rPr>
              <a:t>Macbook</a:t>
            </a:r>
            <a:r>
              <a:rPr lang="nb-NO" sz="2200" b="1">
                <a:ea typeface="Verdana"/>
              </a:rPr>
              <a:t> / Chromebook</a:t>
            </a:r>
            <a:br>
              <a:rPr lang="nb-NO" sz="2200" b="1"/>
            </a:br>
            <a:br>
              <a:rPr lang="nb-NO" sz="2200" b="1"/>
            </a:br>
            <a:r>
              <a:rPr lang="nb-NO" sz="2200" b="1"/>
              <a:t>Enkelte studieretninger, krever Microsoft Windows m.m. </a:t>
            </a:r>
            <a:endParaRPr lang="nb-NO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br>
              <a:rPr lang="nb-NO" sz="2200" b="1">
                <a:ea typeface="Verdana"/>
              </a:rPr>
            </a:br>
            <a:r>
              <a:rPr lang="nb-NO" sz="2000" b="1">
                <a:ea typeface="Verdana"/>
              </a:rPr>
              <a:t>Dersom datamaskinen din ikke fungerer til det som er forventet, kan skolen kreve at du anskaffer en PC til bruk i opplæringen. </a:t>
            </a:r>
            <a:br>
              <a:rPr lang="nb-NO" sz="2000" b="1">
                <a:ea typeface="Verdana"/>
              </a:rPr>
            </a:br>
            <a:br>
              <a:rPr lang="nb-NO" sz="2000" b="1">
                <a:ea typeface="Verdana"/>
              </a:rPr>
            </a:br>
            <a:br>
              <a:rPr lang="nb-NO" sz="2000" b="1">
                <a:ea typeface="Verdana"/>
              </a:rPr>
            </a:br>
            <a:br>
              <a:rPr lang="nb-NO" sz="2000" b="1">
                <a:ea typeface="Verdana"/>
              </a:rPr>
            </a:br>
            <a:r>
              <a:rPr lang="nb-NO" sz="2600" b="1">
                <a:ea typeface="Verdana"/>
              </a:rPr>
              <a:t>Det er kun mulig å bestille rabattert PC ved skolestart 2026</a:t>
            </a:r>
            <a:br>
              <a:rPr lang="nb-NO" sz="2600" b="1">
                <a:ea typeface="Verdana"/>
              </a:rPr>
            </a:br>
            <a:r>
              <a:rPr lang="nb-NO" sz="2600" b="1">
                <a:ea typeface="Verdana"/>
              </a:rPr>
              <a:t>Innen 30.oktober 2026 - etter dette må du selv stille med PC og får ikke mulighet til å benytte deg av tilbudet. </a:t>
            </a:r>
            <a:br>
              <a:rPr lang="nb-NO" sz="2000" b="1">
                <a:ea typeface="Verdana"/>
              </a:rPr>
            </a:br>
            <a:br>
              <a:rPr lang="nb-NO" sz="2000" b="1">
                <a:ea typeface="Verdana"/>
              </a:rPr>
            </a:br>
            <a:endParaRPr lang="nb-NO" sz="2000" b="1">
              <a:ea typeface="Verdana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endParaRPr lang="nb-NO" sz="2200" b="1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87303119"/>
      </p:ext>
    </p:extLst>
  </p:cSld>
  <p:clrMapOvr>
    <a:masterClrMapping/>
  </p:clrMapOvr>
</p:sld>
</file>

<file path=ppt/theme/theme1.xml><?xml version="1.0" encoding="utf-8"?>
<a:theme xmlns:a="http://schemas.openxmlformats.org/drawingml/2006/main" name="TRFK">
  <a:themeElements>
    <a:clrScheme name="TFK">
      <a:dk1>
        <a:sysClr val="windowText" lastClr="000000"/>
      </a:dk1>
      <a:lt1>
        <a:sysClr val="window" lastClr="FFFFFF"/>
      </a:lt1>
      <a:dk2>
        <a:srgbClr val="CDC9AF"/>
      </a:dk2>
      <a:lt2>
        <a:srgbClr val="E7E6E6"/>
      </a:lt2>
      <a:accent1>
        <a:srgbClr val="FFDD00"/>
      </a:accent1>
      <a:accent2>
        <a:srgbClr val="018A92"/>
      </a:accent2>
      <a:accent3>
        <a:srgbClr val="CDC9AF"/>
      </a:accent3>
      <a:accent4>
        <a:srgbClr val="E35205"/>
      </a:accent4>
      <a:accent5>
        <a:srgbClr val="004052"/>
      </a:accent5>
      <a:accent6>
        <a:srgbClr val="000000"/>
      </a:accent6>
      <a:hlink>
        <a:srgbClr val="0563C1"/>
      </a:hlink>
      <a:folHlink>
        <a:srgbClr val="954F72"/>
      </a:folHlink>
    </a:clrScheme>
    <a:fontScheme name="Egendefinert 1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formasjon VG1 skolestart H2018" id="{0657CC4F-1C1D-4CEF-87E3-B897D51AFF67}" vid="{DB7C7321-F593-4C41-9219-883939AD14F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57E99C76F6E04DAE9269CDCA5F2086" ma:contentTypeVersion="25" ma:contentTypeDescription="Opprett et nytt dokument." ma:contentTypeScope="" ma:versionID="95ab77f1cad68f2ae053b23e447d82e8">
  <xsd:schema xmlns:xsd="http://www.w3.org/2001/XMLSchema" xmlns:xs="http://www.w3.org/2001/XMLSchema" xmlns:p="http://schemas.microsoft.com/office/2006/metadata/properties" xmlns:ns2="4c1e125b-b772-4d2d-8af8-eec310c9bc7c" xmlns:ns3="8c1a7448-c795-4373-931a-935dbe1333ab" xmlns:ns4="2e9268ad-f9e5-4b4c-984a-6e7c3a2656b1" targetNamespace="http://schemas.microsoft.com/office/2006/metadata/properties" ma:root="true" ma:fieldsID="7df13058d89e408b80f6b4e2c7223c2a" ns2:_="" ns3:_="" ns4:_="">
    <xsd:import namespace="4c1e125b-b772-4d2d-8af8-eec310c9bc7c"/>
    <xsd:import namespace="8c1a7448-c795-4373-931a-935dbe1333ab"/>
    <xsd:import namespace="2e9268ad-f9e5-4b4c-984a-6e7c3a2656b1"/>
    <xsd:element name="properties">
      <xsd:complexType>
        <xsd:sequence>
          <xsd:element name="documentManagement">
            <xsd:complexType>
              <xsd:all>
                <xsd:element ref="ns2:h3ecda64fe994b47aa30e5432815760a" minOccurs="0"/>
                <xsd:element ref="ns2:TaxCatchAll" minOccurs="0"/>
                <xsd:element ref="ns2:df8ae297421a46099bed64514a3fb8ef" minOccurs="0"/>
                <xsd:element ref="ns2:kaa0af3728ae4e579c454f9bb4450f29" minOccurs="0"/>
                <xsd:element ref="ns3:SharedWithUsers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e125b-b772-4d2d-8af8-eec310c9bc7c" elementFormDefault="qualified">
    <xsd:import namespace="http://schemas.microsoft.com/office/2006/documentManagement/types"/>
    <xsd:import namespace="http://schemas.microsoft.com/office/infopath/2007/PartnerControls"/>
    <xsd:element name="h3ecda64fe994b47aa30e5432815760a" ma:index="8" nillable="true" ma:displayName="Dokumenttype_0" ma:hidden="true" ma:internalName="h3ecda64fe994b47aa30e5432815760a">
      <xsd:simpleType>
        <xsd:restriction base="dms:Note"/>
      </xsd:simpleType>
    </xsd:element>
    <xsd:element name="TaxCatchAll" ma:index="9" nillable="true" ma:displayName="Taxonomy Catch All Column" ma:hidden="true" ma:list="{591abb45-0f15-44b8-8c93-0ae72a6147a9}" ma:internalName="TaxCatchAll" ma:showField="CatchAllData" ma:web="8c1a7448-c795-4373-931a-935dbe1333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f8ae297421a46099bed64514a3fb8ef" ma:index="10" nillable="true" ma:displayName="Avdelinger_0" ma:hidden="true" ma:internalName="df8ae297421a46099bed64514a3fb8ef">
      <xsd:simpleType>
        <xsd:restriction base="dms:Note"/>
      </xsd:simpleType>
    </xsd:element>
    <xsd:element name="kaa0af3728ae4e579c454f9bb4450f29" ma:index="11" nillable="true" ma:displayName="Klassifisering_0" ma:hidden="true" ma:internalName="kaa0af3728ae4e579c454f9bb4450f29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1a7448-c795-4373-931a-935dbe1333a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68ad-f9e5-4b4c-984a-6e7c3a2656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Bildemerkelapper" ma:readOnly="false" ma:fieldId="{5cf76f15-5ced-4ddc-b409-7134ff3c332f}" ma:taxonomyMulti="true" ma:sspId="17f1e631-7134-4ce3-8a3d-482fd88a4c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c1a7448-c795-4373-931a-935dbe1333ab">
      <UserInfo>
        <DisplayName>Kirsti Horne</DisplayName>
        <AccountId>413</AccountId>
        <AccountType/>
      </UserInfo>
      <UserInfo>
        <DisplayName>Tor Bildøe Haugland</DisplayName>
        <AccountId>3282</AccountId>
        <AccountType/>
      </UserInfo>
    </SharedWithUsers>
    <TaxCatchAll xmlns="4c1e125b-b772-4d2d-8af8-eec310c9bc7c" xsi:nil="true"/>
    <df8ae297421a46099bed64514a3fb8ef xmlns="4c1e125b-b772-4d2d-8af8-eec310c9bc7c" xsi:nil="true"/>
    <kaa0af3728ae4e579c454f9bb4450f29 xmlns="4c1e125b-b772-4d2d-8af8-eec310c9bc7c" xsi:nil="true"/>
    <h3ecda64fe994b47aa30e5432815760a xmlns="4c1e125b-b772-4d2d-8af8-eec310c9bc7c" xsi:nil="true"/>
    <lcf76f155ced4ddcb4097134ff3c332f xmlns="2e9268ad-f9e5-4b4c-984a-6e7c3a2656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4F1498-734D-4F4C-A277-417539339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9CAA3B-F58B-4FAB-BB8C-531859307834}">
  <ds:schemaRefs>
    <ds:schemaRef ds:uri="2e9268ad-f9e5-4b4c-984a-6e7c3a2656b1"/>
    <ds:schemaRef ds:uri="4c1e125b-b772-4d2d-8af8-eec310c9bc7c"/>
    <ds:schemaRef ds:uri="8c1a7448-c795-4373-931a-935dbe1333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E726444-19CD-4171-BFC4-168539CB8822}">
  <ds:schemaRefs>
    <ds:schemaRef ds:uri="2e9268ad-f9e5-4b4c-984a-6e7c3a2656b1"/>
    <ds:schemaRef ds:uri="4c1e125b-b772-4d2d-8af8-eec310c9bc7c"/>
    <ds:schemaRef ds:uri="8c1a7448-c795-4373-931a-935dbe1333a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aa934675-04c4-4b3a-8711-305fdcbd5aa4}" enabled="1" method="Standard" siteId="{b6334d01-13b9-4531-a3a6-532e479d9a1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48</Slides>
  <Notes>14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48</vt:i4>
      </vt:variant>
    </vt:vector>
  </HeadingPairs>
  <TitlesOfParts>
    <vt:vector size="49" baseType="lpstr">
      <vt:lpstr>TRFK</vt:lpstr>
      <vt:lpstr>Informasjon</vt:lpstr>
      <vt:lpstr>IKT</vt:lpstr>
      <vt:lpstr>Brukerkonto</vt:lpstr>
      <vt:lpstr>Konto.trondelagfylke.no</vt:lpstr>
      <vt:lpstr>FEIDE-ID – OFFICE365</vt:lpstr>
      <vt:lpstr>Tofaktorautentisering på elevkonto</vt:lpstr>
      <vt:lpstr>Elev-PC</vt:lpstr>
      <vt:lpstr>ELEV-PC</vt:lpstr>
      <vt:lpstr>Ta med egen PC</vt:lpstr>
      <vt:lpstr>ELEVPORTALEN</vt:lpstr>
      <vt:lpstr>Sikkerhetskopi av data</vt:lpstr>
      <vt:lpstr>Hva kan vi hjelpe med</vt:lpstr>
      <vt:lpstr>Koble til trådløsnettet</vt:lpstr>
      <vt:lpstr>PowerPoint-presentasjon</vt:lpstr>
      <vt:lpstr>sPørsmål?</vt:lpstr>
      <vt:lpstr>Informasjon - kontor</vt:lpstr>
      <vt:lpstr>Informasjon</vt:lpstr>
      <vt:lpstr>Digitalt elevbevis</vt:lpstr>
      <vt:lpstr>Samtykke </vt:lpstr>
      <vt:lpstr>PocketID</vt:lpstr>
      <vt:lpstr>Digitalt elevbevis</vt:lpstr>
      <vt:lpstr>Skoleskyss               </vt:lpstr>
      <vt:lpstr>Skyss ved opplæring i bedrift </vt:lpstr>
      <vt:lpstr>Midlertidig skyss ved sykdom/skade</vt:lpstr>
      <vt:lpstr>     SkoleskyssBEVIS i PocketID</vt:lpstr>
      <vt:lpstr>skoleSKYSSBEVIS I POCKETID </vt:lpstr>
      <vt:lpstr>SKOLESKYSSBEVIS I POCKETID </vt:lpstr>
      <vt:lpstr>SKOLESKYSSBEVIS I POCKETID </vt:lpstr>
      <vt:lpstr>Stipend fra lånekassen </vt:lpstr>
      <vt:lpstr>Parkering ved skolen</vt:lpstr>
      <vt:lpstr>PowerPoint-presentasjon</vt:lpstr>
      <vt:lpstr>PowerPoint-presentasjon</vt:lpstr>
      <vt:lpstr>biblioteket</vt:lpstr>
      <vt:lpstr>LÆREBØKER</vt:lpstr>
      <vt:lpstr>PowerPoint-presentasjon</vt:lpstr>
      <vt:lpstr>PowerPoint-presentasjon</vt:lpstr>
      <vt:lpstr>PowerPoint-presentasjon</vt:lpstr>
      <vt:lpstr>IKKE BYTT BOK MED ANDRE</vt:lpstr>
      <vt:lpstr>Onboarding for bruk av digitale lisenser</vt:lpstr>
      <vt:lpstr>Lesing på steinkjer vgs</vt:lpstr>
      <vt:lpstr>PowerPoint-presentasjon</vt:lpstr>
      <vt:lpstr>Miljø og bærekraft i skolen</vt:lpstr>
      <vt:lpstr>HOLD Orden!  </vt:lpstr>
      <vt:lpstr>Kantine</vt:lpstr>
      <vt:lpstr>Kantine</vt:lpstr>
      <vt:lpstr>steinkjerhallen</vt:lpstr>
      <vt:lpstr>Skolens hjemmeside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Informasjon for VG1</dc:title>
  <dc:creator>Anniken Bjørnes</dc:creator>
  <cp:revision>2</cp:revision>
  <dcterms:modified xsi:type="dcterms:W3CDTF">2026-08-21T10:15:20Z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0x0101003757E99C76F6E04DAE9269CDCA5F2086</vt:lpwstr>
  </property>
  <property fmtid="{D5CDD505-2E9C-101B-9397-08002B2CF9AE}" pid="3" name="Avdelinger">
    <vt:lpwstr/>
  </property>
  <property fmtid="{D5CDD505-2E9C-101B-9397-08002B2CF9AE}" pid="4" name="Dokumenttype">
    <vt:lpwstr/>
  </property>
  <property fmtid="{D5CDD505-2E9C-101B-9397-08002B2CF9AE}" pid="5" name="Klassifisering">
    <vt:lpwstr/>
  </property>
  <property fmtid="{D5CDD505-2E9C-101B-9397-08002B2CF9AE}" pid="6" name="MediaServiceImageTags">
    <vt:lpwstr/>
  </property>
</Properties>
</file>