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25"/>
  </p:notesMasterIdLst>
  <p:sldIdLst>
    <p:sldId id="256" r:id="rId6"/>
    <p:sldId id="257" r:id="rId7"/>
    <p:sldId id="259" r:id="rId8"/>
    <p:sldId id="378" r:id="rId9"/>
    <p:sldId id="261" r:id="rId10"/>
    <p:sldId id="277" r:id="rId11"/>
    <p:sldId id="372" r:id="rId12"/>
    <p:sldId id="373" r:id="rId13"/>
    <p:sldId id="367" r:id="rId14"/>
    <p:sldId id="296" r:id="rId15"/>
    <p:sldId id="376" r:id="rId16"/>
    <p:sldId id="380" r:id="rId17"/>
    <p:sldId id="295" r:id="rId18"/>
    <p:sldId id="379" r:id="rId19"/>
    <p:sldId id="290" r:id="rId20"/>
    <p:sldId id="282" r:id="rId21"/>
    <p:sldId id="368" r:id="rId22"/>
    <p:sldId id="269"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18162-C217-A254-FC58-91956DBF4C88}" v="599" dt="2025-08-28T05:43:57.559"/>
    <p1510:client id="{BD3D1D54-D085-402D-AB2E-1BE79376223C}" v="2470" dt="2025-08-28T15:52:19.72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unn Aasen Børresen" userId="S::ingborr@trondelagfylke.no::32f89baa-1093-4d91-9bd5-a159e369983c" providerId="AD" clId="Web-{03718162-C217-A254-FC58-91956DBF4C88}"/>
    <pc:docChg chg="addSld modSld">
      <pc:chgData name="Ingunn Aasen Børresen" userId="S::ingborr@trondelagfylke.no::32f89baa-1093-4d91-9bd5-a159e369983c" providerId="AD" clId="Web-{03718162-C217-A254-FC58-91956DBF4C88}" dt="2025-08-28T05:43:57.559" v="606" actId="20577"/>
      <pc:docMkLst>
        <pc:docMk/>
      </pc:docMkLst>
      <pc:sldChg chg="modSp">
        <pc:chgData name="Ingunn Aasen Børresen" userId="S::ingborr@trondelagfylke.no::32f89baa-1093-4d91-9bd5-a159e369983c" providerId="AD" clId="Web-{03718162-C217-A254-FC58-91956DBF4C88}" dt="2025-08-28T05:34:53.800" v="52" actId="20577"/>
        <pc:sldMkLst>
          <pc:docMk/>
          <pc:sldMk cId="449503921" sldId="376"/>
        </pc:sldMkLst>
        <pc:spChg chg="mod">
          <ac:chgData name="Ingunn Aasen Børresen" userId="S::ingborr@trondelagfylke.no::32f89baa-1093-4d91-9bd5-a159e369983c" providerId="AD" clId="Web-{03718162-C217-A254-FC58-91956DBF4C88}" dt="2025-08-28T05:34:19.331" v="21" actId="20577"/>
          <ac:spMkLst>
            <pc:docMk/>
            <pc:sldMk cId="449503921" sldId="376"/>
            <ac:spMk id="2" creationId="{B3E80B74-3B7E-41F4-B6FF-B3B3783DECAF}"/>
          </ac:spMkLst>
        </pc:spChg>
        <pc:spChg chg="mod">
          <ac:chgData name="Ingunn Aasen Børresen" userId="S::ingborr@trondelagfylke.no::32f89baa-1093-4d91-9bd5-a159e369983c" providerId="AD" clId="Web-{03718162-C217-A254-FC58-91956DBF4C88}" dt="2025-08-28T05:34:53.800" v="52" actId="20577"/>
          <ac:spMkLst>
            <pc:docMk/>
            <pc:sldMk cId="449503921" sldId="376"/>
            <ac:spMk id="3" creationId="{D5FA4CC8-98E5-45A7-A46E-BCC796303907}"/>
          </ac:spMkLst>
        </pc:spChg>
      </pc:sldChg>
      <pc:sldChg chg="modSp new">
        <pc:chgData name="Ingunn Aasen Børresen" userId="S::ingborr@trondelagfylke.no::32f89baa-1093-4d91-9bd5-a159e369983c" providerId="AD" clId="Web-{03718162-C217-A254-FC58-91956DBF4C88}" dt="2025-08-28T05:43:57.559" v="606" actId="20577"/>
        <pc:sldMkLst>
          <pc:docMk/>
          <pc:sldMk cId="844566974" sldId="380"/>
        </pc:sldMkLst>
        <pc:spChg chg="mod">
          <ac:chgData name="Ingunn Aasen Børresen" userId="S::ingborr@trondelagfylke.no::32f89baa-1093-4d91-9bd5-a159e369983c" providerId="AD" clId="Web-{03718162-C217-A254-FC58-91956DBF4C88}" dt="2025-08-28T05:43:57.559" v="606" actId="20577"/>
          <ac:spMkLst>
            <pc:docMk/>
            <pc:sldMk cId="844566974" sldId="380"/>
            <ac:spMk id="2" creationId="{EF22C3E0-6FAC-D3F6-91AB-113581BF1D14}"/>
          </ac:spMkLst>
        </pc:spChg>
        <pc:spChg chg="mod">
          <ac:chgData name="Ingunn Aasen Børresen" userId="S::ingborr@trondelagfylke.no::32f89baa-1093-4d91-9bd5-a159e369983c" providerId="AD" clId="Web-{03718162-C217-A254-FC58-91956DBF4C88}" dt="2025-08-28T05:35:47.645" v="80" actId="20577"/>
          <ac:spMkLst>
            <pc:docMk/>
            <pc:sldMk cId="844566974" sldId="380"/>
            <ac:spMk id="3" creationId="{608A317E-BA94-D7A3-F844-877E699B63E6}"/>
          </ac:spMkLst>
        </pc:spChg>
      </pc:sldChg>
    </pc:docChg>
  </pc:docChgLst>
  <pc:docChgLst>
    <pc:chgData name="Christian Bauer" userId="ee1573ec-eb0e-4617-854e-925a6c45c90f" providerId="ADAL" clId="{BD3D1D54-D085-402D-AB2E-1BE79376223C}"/>
    <pc:docChg chg="undo custSel delSld modSld">
      <pc:chgData name="Christian Bauer" userId="ee1573ec-eb0e-4617-854e-925a6c45c90f" providerId="ADAL" clId="{BD3D1D54-D085-402D-AB2E-1BE79376223C}" dt="2025-08-28T15:52:19.725" v="3715" actId="20577"/>
      <pc:docMkLst>
        <pc:docMk/>
      </pc:docMkLst>
      <pc:sldChg chg="modNotesTx">
        <pc:chgData name="Christian Bauer" userId="ee1573ec-eb0e-4617-854e-925a6c45c90f" providerId="ADAL" clId="{BD3D1D54-D085-402D-AB2E-1BE79376223C}" dt="2025-08-25T07:51:11.168" v="311" actId="20577"/>
        <pc:sldMkLst>
          <pc:docMk/>
          <pc:sldMk cId="2818905544" sldId="256"/>
        </pc:sldMkLst>
      </pc:sldChg>
      <pc:sldChg chg="modSp mod modNotesTx">
        <pc:chgData name="Christian Bauer" userId="ee1573ec-eb0e-4617-854e-925a6c45c90f" providerId="ADAL" clId="{BD3D1D54-D085-402D-AB2E-1BE79376223C}" dt="2025-08-28T05:33:52.820" v="1301" actId="20577"/>
        <pc:sldMkLst>
          <pc:docMk/>
          <pc:sldMk cId="1947690937" sldId="257"/>
        </pc:sldMkLst>
        <pc:spChg chg="mod">
          <ac:chgData name="Christian Bauer" userId="ee1573ec-eb0e-4617-854e-925a6c45c90f" providerId="ADAL" clId="{BD3D1D54-D085-402D-AB2E-1BE79376223C}" dt="2025-08-25T07:51:34.189" v="317" actId="20577"/>
          <ac:spMkLst>
            <pc:docMk/>
            <pc:sldMk cId="1947690937" sldId="257"/>
            <ac:spMk id="6" creationId="{C330B042-697E-412E-9194-96E7EAFCD33B}"/>
          </ac:spMkLst>
        </pc:spChg>
      </pc:sldChg>
      <pc:sldChg chg="modSp mod">
        <pc:chgData name="Christian Bauer" userId="ee1573ec-eb0e-4617-854e-925a6c45c90f" providerId="ADAL" clId="{BD3D1D54-D085-402D-AB2E-1BE79376223C}" dt="2025-08-28T15:43:18.157" v="3711" actId="20577"/>
        <pc:sldMkLst>
          <pc:docMk/>
          <pc:sldMk cId="3800380572" sldId="259"/>
        </pc:sldMkLst>
        <pc:graphicFrameChg chg="modGraphic">
          <ac:chgData name="Christian Bauer" userId="ee1573ec-eb0e-4617-854e-925a6c45c90f" providerId="ADAL" clId="{BD3D1D54-D085-402D-AB2E-1BE79376223C}" dt="2025-08-28T15:43:18.157" v="3711" actId="20577"/>
          <ac:graphicFrameMkLst>
            <pc:docMk/>
            <pc:sldMk cId="3800380572" sldId="259"/>
            <ac:graphicFrameMk id="7" creationId="{67283D08-B855-4E05-B2D7-7399818044DC}"/>
          </ac:graphicFrameMkLst>
        </pc:graphicFrameChg>
      </pc:sldChg>
      <pc:sldChg chg="modNotesTx">
        <pc:chgData name="Christian Bauer" userId="ee1573ec-eb0e-4617-854e-925a6c45c90f" providerId="ADAL" clId="{BD3D1D54-D085-402D-AB2E-1BE79376223C}" dt="2025-08-28T06:32:27.558" v="3449" actId="20577"/>
        <pc:sldMkLst>
          <pc:docMk/>
          <pc:sldMk cId="652501448" sldId="261"/>
        </pc:sldMkLst>
      </pc:sldChg>
      <pc:sldChg chg="del">
        <pc:chgData name="Christian Bauer" userId="ee1573ec-eb0e-4617-854e-925a6c45c90f" providerId="ADAL" clId="{BD3D1D54-D085-402D-AB2E-1BE79376223C}" dt="2025-08-25T07:36:16.273" v="309" actId="2696"/>
        <pc:sldMkLst>
          <pc:docMk/>
          <pc:sldMk cId="1300988222" sldId="268"/>
        </pc:sldMkLst>
      </pc:sldChg>
      <pc:sldChg chg="modSp mod">
        <pc:chgData name="Christian Bauer" userId="ee1573ec-eb0e-4617-854e-925a6c45c90f" providerId="ADAL" clId="{BD3D1D54-D085-402D-AB2E-1BE79376223C}" dt="2025-08-28T15:52:19.725" v="3715" actId="20577"/>
        <pc:sldMkLst>
          <pc:docMk/>
          <pc:sldMk cId="989187370" sldId="269"/>
        </pc:sldMkLst>
        <pc:spChg chg="mod">
          <ac:chgData name="Christian Bauer" userId="ee1573ec-eb0e-4617-854e-925a6c45c90f" providerId="ADAL" clId="{BD3D1D54-D085-402D-AB2E-1BE79376223C}" dt="2025-08-28T15:52:19.725" v="3715" actId="20577"/>
          <ac:spMkLst>
            <pc:docMk/>
            <pc:sldMk cId="989187370" sldId="269"/>
            <ac:spMk id="2" creationId="{026BFE46-C1D5-488C-B76B-F5D8A981EC34}"/>
          </ac:spMkLst>
        </pc:spChg>
      </pc:sldChg>
      <pc:sldChg chg="modNotesTx">
        <pc:chgData name="Christian Bauer" userId="ee1573ec-eb0e-4617-854e-925a6c45c90f" providerId="ADAL" clId="{BD3D1D54-D085-402D-AB2E-1BE79376223C}" dt="2025-08-28T06:35:51.888" v="3479" actId="20577"/>
        <pc:sldMkLst>
          <pc:docMk/>
          <pc:sldMk cId="1214103806" sldId="277"/>
        </pc:sldMkLst>
      </pc:sldChg>
      <pc:sldChg chg="del">
        <pc:chgData name="Christian Bauer" userId="ee1573ec-eb0e-4617-854e-925a6c45c90f" providerId="ADAL" clId="{BD3D1D54-D085-402D-AB2E-1BE79376223C}" dt="2025-08-25T07:36:22.218" v="310" actId="2696"/>
        <pc:sldMkLst>
          <pc:docMk/>
          <pc:sldMk cId="896270785" sldId="279"/>
        </pc:sldMkLst>
      </pc:sldChg>
      <pc:sldChg chg="modNotesTx">
        <pc:chgData name="Christian Bauer" userId="ee1573ec-eb0e-4617-854e-925a6c45c90f" providerId="ADAL" clId="{BD3D1D54-D085-402D-AB2E-1BE79376223C}" dt="2025-08-27T08:53:08.478" v="1268" actId="20577"/>
        <pc:sldMkLst>
          <pc:docMk/>
          <pc:sldMk cId="1280741123" sldId="290"/>
        </pc:sldMkLst>
      </pc:sldChg>
      <pc:sldChg chg="modSp mod modNotesTx">
        <pc:chgData name="Christian Bauer" userId="ee1573ec-eb0e-4617-854e-925a6c45c90f" providerId="ADAL" clId="{BD3D1D54-D085-402D-AB2E-1BE79376223C}" dt="2025-08-28T14:50:19.904" v="3620" actId="20577"/>
        <pc:sldMkLst>
          <pc:docMk/>
          <pc:sldMk cId="1449953621" sldId="295"/>
        </pc:sldMkLst>
        <pc:spChg chg="mod">
          <ac:chgData name="Christian Bauer" userId="ee1573ec-eb0e-4617-854e-925a6c45c90f" providerId="ADAL" clId="{BD3D1D54-D085-402D-AB2E-1BE79376223C}" dt="2025-08-26T07:45:38.371" v="916" actId="20577"/>
          <ac:spMkLst>
            <pc:docMk/>
            <pc:sldMk cId="1449953621" sldId="295"/>
            <ac:spMk id="2" creationId="{DF7E0F00-8CB5-41B9-95FC-F1205F2043C3}"/>
          </ac:spMkLst>
        </pc:spChg>
      </pc:sldChg>
      <pc:sldChg chg="addSp delSp modSp mod modNotesTx">
        <pc:chgData name="Christian Bauer" userId="ee1573ec-eb0e-4617-854e-925a6c45c90f" providerId="ADAL" clId="{BD3D1D54-D085-402D-AB2E-1BE79376223C}" dt="2025-08-28T06:38:42.434" v="3586" actId="20577"/>
        <pc:sldMkLst>
          <pc:docMk/>
          <pc:sldMk cId="2856694909" sldId="296"/>
        </pc:sldMkLst>
        <pc:spChg chg="mod">
          <ac:chgData name="Christian Bauer" userId="ee1573ec-eb0e-4617-854e-925a6c45c90f" providerId="ADAL" clId="{BD3D1D54-D085-402D-AB2E-1BE79376223C}" dt="2025-08-27T08:54:19.060" v="1286" actId="20577"/>
          <ac:spMkLst>
            <pc:docMk/>
            <pc:sldMk cId="2856694909" sldId="296"/>
            <ac:spMk id="3" creationId="{B8A7F590-02E4-4F29-9F66-5BE289B12F49}"/>
          </ac:spMkLst>
        </pc:spChg>
        <pc:spChg chg="add del mod">
          <ac:chgData name="Christian Bauer" userId="ee1573ec-eb0e-4617-854e-925a6c45c90f" providerId="ADAL" clId="{BD3D1D54-D085-402D-AB2E-1BE79376223C}" dt="2025-08-27T08:48:04.083" v="1246"/>
          <ac:spMkLst>
            <pc:docMk/>
            <pc:sldMk cId="2856694909" sldId="296"/>
            <ac:spMk id="4" creationId="{75625817-FF26-72D3-81AF-E3677BE934C3}"/>
          </ac:spMkLst>
        </pc:spChg>
        <pc:picChg chg="add mod">
          <ac:chgData name="Christian Bauer" userId="ee1573ec-eb0e-4617-854e-925a6c45c90f" providerId="ADAL" clId="{BD3D1D54-D085-402D-AB2E-1BE79376223C}" dt="2025-08-27T08:48:18.933" v="1252" actId="1076"/>
          <ac:picMkLst>
            <pc:docMk/>
            <pc:sldMk cId="2856694909" sldId="296"/>
            <ac:picMk id="6" creationId="{56DA3948-2F3E-BA55-1022-0F75FB12EFBD}"/>
          </ac:picMkLst>
        </pc:picChg>
        <pc:picChg chg="del">
          <ac:chgData name="Christian Bauer" userId="ee1573ec-eb0e-4617-854e-925a6c45c90f" providerId="ADAL" clId="{BD3D1D54-D085-402D-AB2E-1BE79376223C}" dt="2025-08-27T08:47:54.949" v="1245" actId="478"/>
          <ac:picMkLst>
            <pc:docMk/>
            <pc:sldMk cId="2856694909" sldId="296"/>
            <ac:picMk id="1026" creationId="{A9FC93D4-2343-4AC4-8CF4-33218594C363}"/>
          </ac:picMkLst>
        </pc:picChg>
      </pc:sldChg>
      <pc:sldChg chg="modSp mod modNotesTx">
        <pc:chgData name="Christian Bauer" userId="ee1573ec-eb0e-4617-854e-925a6c45c90f" providerId="ADAL" clId="{BD3D1D54-D085-402D-AB2E-1BE79376223C}" dt="2025-08-28T06:06:30.371" v="1835" actId="5793"/>
        <pc:sldMkLst>
          <pc:docMk/>
          <pc:sldMk cId="1189955172" sldId="372"/>
        </pc:sldMkLst>
        <pc:spChg chg="mod">
          <ac:chgData name="Christian Bauer" userId="ee1573ec-eb0e-4617-854e-925a6c45c90f" providerId="ADAL" clId="{BD3D1D54-D085-402D-AB2E-1BE79376223C}" dt="2025-08-25T06:48:18.479" v="136" actId="113"/>
          <ac:spMkLst>
            <pc:docMk/>
            <pc:sldMk cId="1189955172" sldId="372"/>
            <ac:spMk id="2" creationId="{A7A81563-3BAC-AFA1-8DA6-405219A40FD6}"/>
          </ac:spMkLst>
        </pc:spChg>
      </pc:sldChg>
      <pc:sldChg chg="modNotesTx">
        <pc:chgData name="Christian Bauer" userId="ee1573ec-eb0e-4617-854e-925a6c45c90f" providerId="ADAL" clId="{BD3D1D54-D085-402D-AB2E-1BE79376223C}" dt="2025-08-28T06:07:31.671" v="1881" actId="5793"/>
        <pc:sldMkLst>
          <pc:docMk/>
          <pc:sldMk cId="2353518720" sldId="373"/>
        </pc:sldMkLst>
      </pc:sldChg>
      <pc:sldChg chg="modSp mod modNotesTx">
        <pc:chgData name="Christian Bauer" userId="ee1573ec-eb0e-4617-854e-925a6c45c90f" providerId="ADAL" clId="{BD3D1D54-D085-402D-AB2E-1BE79376223C}" dt="2025-08-25T08:19:49.124" v="346" actId="20577"/>
        <pc:sldMkLst>
          <pc:docMk/>
          <pc:sldMk cId="449503921" sldId="376"/>
        </pc:sldMkLst>
        <pc:spChg chg="mod">
          <ac:chgData name="Christian Bauer" userId="ee1573ec-eb0e-4617-854e-925a6c45c90f" providerId="ADAL" clId="{BD3D1D54-D085-402D-AB2E-1BE79376223C}" dt="2025-08-25T08:19:33.029" v="325" actId="20577"/>
          <ac:spMkLst>
            <pc:docMk/>
            <pc:sldMk cId="449503921" sldId="376"/>
            <ac:spMk id="3" creationId="{D5FA4CC8-98E5-45A7-A46E-BCC796303907}"/>
          </ac:spMkLst>
        </pc:spChg>
      </pc:sldChg>
      <pc:sldChg chg="modNotesTx">
        <pc:chgData name="Christian Bauer" userId="ee1573ec-eb0e-4617-854e-925a6c45c90f" providerId="ADAL" clId="{BD3D1D54-D085-402D-AB2E-1BE79376223C}" dt="2025-08-28T05:50:01.803" v="1601" actId="20577"/>
        <pc:sldMkLst>
          <pc:docMk/>
          <pc:sldMk cId="3860312527" sldId="378"/>
        </pc:sldMkLst>
      </pc:sldChg>
      <pc:sldChg chg="modSp mod modNotesTx">
        <pc:chgData name="Christian Bauer" userId="ee1573ec-eb0e-4617-854e-925a6c45c90f" providerId="ADAL" clId="{BD3D1D54-D085-402D-AB2E-1BE79376223C}" dt="2025-08-28T06:28:02.681" v="3354" actId="20577"/>
        <pc:sldMkLst>
          <pc:docMk/>
          <pc:sldMk cId="3067738368" sldId="379"/>
        </pc:sldMkLst>
        <pc:spChg chg="mod">
          <ac:chgData name="Christian Bauer" userId="ee1573ec-eb0e-4617-854e-925a6c45c90f" providerId="ADAL" clId="{BD3D1D54-D085-402D-AB2E-1BE79376223C}" dt="2025-08-26T07:55:06.170" v="1237" actId="5793"/>
          <ac:spMkLst>
            <pc:docMk/>
            <pc:sldMk cId="3067738368" sldId="379"/>
            <ac:spMk id="2" creationId="{1522F8ED-1676-99BB-FB3C-7B6542919719}"/>
          </ac:spMkLst>
        </pc:spChg>
        <pc:spChg chg="mod">
          <ac:chgData name="Christian Bauer" userId="ee1573ec-eb0e-4617-854e-925a6c45c90f" providerId="ADAL" clId="{BD3D1D54-D085-402D-AB2E-1BE79376223C}" dt="2025-08-26T07:59:26.081" v="1244"/>
          <ac:spMkLst>
            <pc:docMk/>
            <pc:sldMk cId="3067738368" sldId="379"/>
            <ac:spMk id="3" creationId="{1D817452-E6B3-951E-A498-987543724FEA}"/>
          </ac:spMkLst>
        </pc:spChg>
      </pc:sldChg>
      <pc:sldChg chg="modSp mod">
        <pc:chgData name="Christian Bauer" userId="ee1573ec-eb0e-4617-854e-925a6c45c90f" providerId="ADAL" clId="{BD3D1D54-D085-402D-AB2E-1BE79376223C}" dt="2025-08-28T05:48:52.280" v="1555" actId="14100"/>
        <pc:sldMkLst>
          <pc:docMk/>
          <pc:sldMk cId="844566974" sldId="380"/>
        </pc:sldMkLst>
        <pc:spChg chg="mod">
          <ac:chgData name="Christian Bauer" userId="ee1573ec-eb0e-4617-854e-925a6c45c90f" providerId="ADAL" clId="{BD3D1D54-D085-402D-AB2E-1BE79376223C}" dt="2025-08-28T05:48:52.280" v="1555" actId="14100"/>
          <ac:spMkLst>
            <pc:docMk/>
            <pc:sldMk cId="844566974" sldId="380"/>
            <ac:spMk id="2" creationId="{EF22C3E0-6FAC-D3F6-91AB-113581BF1D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0512A-D89C-44A5-B6EB-D4C4726917C7}" type="datetimeFigureOut">
              <a:rPr lang="nb-NO" smtClean="0"/>
              <a:t>28.08.2025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2E39F-1B3B-483D-BFF3-BBC2D6811F1D}" type="slidenum">
              <a:rPr lang="nb-NO" smtClean="0"/>
              <a:t>‹#›</a:t>
            </a:fld>
            <a:endParaRPr lang="nb-NO"/>
          </a:p>
        </p:txBody>
      </p:sp>
    </p:spTree>
    <p:extLst>
      <p:ext uri="{BB962C8B-B14F-4D97-AF65-F5344CB8AC3E}">
        <p14:creationId xmlns:p14="http://schemas.microsoft.com/office/powerpoint/2010/main" val="333634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Hei og velkommen til </a:t>
            </a:r>
            <a:r>
              <a:rPr lang="nb-NO" err="1"/>
              <a:t>foresattemøte</a:t>
            </a:r>
            <a:r>
              <a:rPr lang="nb-NO"/>
              <a:t> for Vg1 på Malvik videregående skole.</a:t>
            </a:r>
          </a:p>
          <a:p>
            <a:r>
              <a:rPr lang="nb-NO"/>
              <a:t>Jeg heter </a:t>
            </a:r>
            <a:r>
              <a:rPr lang="nb-NO" err="1"/>
              <a:t>cb</a:t>
            </a:r>
            <a:r>
              <a:rPr lang="nb-NO"/>
              <a:t> og er rektor</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a:t>
            </a:fld>
            <a:endParaRPr lang="nb-NO"/>
          </a:p>
        </p:txBody>
      </p:sp>
    </p:spTree>
    <p:extLst>
      <p:ext uri="{BB962C8B-B14F-4D97-AF65-F5344CB8AC3E}">
        <p14:creationId xmlns:p14="http://schemas.microsoft.com/office/powerpoint/2010/main" val="996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vil jeg si noen ord om russegrupper. </a:t>
            </a:r>
          </a:p>
          <a:p>
            <a:r>
              <a:rPr lang="nb-NO"/>
              <a:t>Det starter tidlig – kanskje startet allerede</a:t>
            </a:r>
          </a:p>
          <a:p>
            <a:r>
              <a:rPr lang="nb-NO"/>
              <a:t>Det tar mye tid og oppmerksomhet</a:t>
            </a:r>
          </a:p>
          <a:p>
            <a:r>
              <a:rPr lang="nb-NO"/>
              <a:t>Det er fint for veldig mange og så er det alltid noen som ikke få lov til å være med – og det er utrolig tøff </a:t>
            </a:r>
          </a:p>
          <a:p>
            <a:r>
              <a:rPr lang="nb-NO"/>
              <a:t>Vi ønsker en samlet </a:t>
            </a:r>
            <a:r>
              <a:rPr lang="nb-NO" err="1"/>
              <a:t>Malvikruss</a:t>
            </a:r>
            <a:r>
              <a:rPr lang="nb-NO"/>
              <a:t>, en stor gruppe – alle er med</a:t>
            </a:r>
          </a:p>
          <a:p>
            <a:endParaRPr lang="nb-NO"/>
          </a:p>
          <a:p>
            <a:r>
              <a:rPr lang="nb-NO"/>
              <a:t>Og da trenger vi hjelp fra dere, det får vi ikke til alene.</a:t>
            </a:r>
          </a:p>
          <a:p>
            <a:endParaRPr lang="nb-NO"/>
          </a:p>
          <a:p>
            <a:r>
              <a:rPr lang="nb-NO"/>
              <a:t>Snakk med ungdommen deres om russetid og viktigheten av inkludering.</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10</a:t>
            </a:fld>
            <a:endParaRPr lang="nb-NO"/>
          </a:p>
        </p:txBody>
      </p:sp>
    </p:spTree>
    <p:extLst>
      <p:ext uri="{BB962C8B-B14F-4D97-AF65-F5344CB8AC3E}">
        <p14:creationId xmlns:p14="http://schemas.microsoft.com/office/powerpoint/2010/main" val="31767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Per-Otto eller Ingunn</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11</a:t>
            </a:fld>
            <a:endParaRPr lang="nb-NO"/>
          </a:p>
        </p:txBody>
      </p:sp>
    </p:spTree>
    <p:extLst>
      <p:ext uri="{BB962C8B-B14F-4D97-AF65-F5344CB8AC3E}">
        <p14:creationId xmlns:p14="http://schemas.microsoft.com/office/powerpoint/2010/main" val="72059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På videregående har vi et fraværsreglement.</a:t>
            </a:r>
          </a:p>
          <a:p>
            <a:endParaRPr lang="nb-NO"/>
          </a:p>
          <a:p>
            <a:r>
              <a:rPr lang="nb-NO"/>
              <a:t>Vi har en fraværsgrense på 10%. Med mer enn 10% fravær i et fag så får man ikke standpunktkarakter i faget.</a:t>
            </a:r>
          </a:p>
          <a:p>
            <a:r>
              <a:rPr lang="nb-NO"/>
              <a:t>Eleven skal få varsel i god tid at det er fare for ikke å få karakter </a:t>
            </a:r>
            <a:r>
              <a:rPr lang="nb-NO" err="1"/>
              <a:t>pga</a:t>
            </a:r>
            <a:r>
              <a:rPr lang="nb-NO"/>
              <a:t> fravær</a:t>
            </a:r>
          </a:p>
          <a:p>
            <a:endParaRPr lang="nb-NO"/>
          </a:p>
          <a:p>
            <a:r>
              <a:rPr lang="nb-NO"/>
              <a:t>Alt fravær teller i utgangspunktet til 10% fraværet. Udokumentert fravær, altså skulk, teller, helserelatert fravær teller også. Og her det noe nytt fra 1. august i år.</a:t>
            </a:r>
          </a:p>
          <a:p>
            <a:r>
              <a:rPr lang="nb-NO"/>
              <a:t>Eleven kan levere egenmelding for sykdom, kan også levere dokumentasjon fra lege, men frem til 10% grensen har det ikke noe betydning om det er egenmelding eller dokumentasjon fra helsepersonell.</a:t>
            </a:r>
          </a:p>
          <a:p>
            <a:r>
              <a:rPr lang="nb-NO"/>
              <a:t>Over 10% må man levere dokumentasjon ellers får man ikke karakter.</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13</a:t>
            </a:fld>
            <a:endParaRPr lang="nb-NO"/>
          </a:p>
        </p:txBody>
      </p:sp>
    </p:spTree>
    <p:extLst>
      <p:ext uri="{BB962C8B-B14F-4D97-AF65-F5344CB8AC3E}">
        <p14:creationId xmlns:p14="http://schemas.microsoft.com/office/powerpoint/2010/main" val="231816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Noe fravær regnes ikke som fravær, hvis bort </a:t>
            </a:r>
            <a:r>
              <a:rPr lang="nb-NO" err="1"/>
              <a:t>pga</a:t>
            </a:r>
            <a:r>
              <a:rPr lang="nb-NO"/>
              <a:t> rettighet etter opplæringsloven</a:t>
            </a:r>
          </a:p>
          <a:p>
            <a:endParaRPr lang="nb-NO"/>
          </a:p>
          <a:p>
            <a:r>
              <a:rPr lang="nb-NO"/>
              <a:t>Dokumentert fravær som er på vitnemål, men teller ikke til fraværsgrensen</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14</a:t>
            </a:fld>
            <a:endParaRPr lang="nb-NO"/>
          </a:p>
        </p:txBody>
      </p:sp>
    </p:spTree>
    <p:extLst>
      <p:ext uri="{BB962C8B-B14F-4D97-AF65-F5344CB8AC3E}">
        <p14:creationId xmlns:p14="http://schemas.microsoft.com/office/powerpoint/2010/main" val="345730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Per-Otto</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15</a:t>
            </a:fld>
            <a:endParaRPr lang="nb-NO"/>
          </a:p>
        </p:txBody>
      </p:sp>
    </p:spTree>
    <p:extLst>
      <p:ext uri="{BB962C8B-B14F-4D97-AF65-F5344CB8AC3E}">
        <p14:creationId xmlns:p14="http://schemas.microsoft.com/office/powerpoint/2010/main" val="34799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Per-Otto</a:t>
            </a:r>
          </a:p>
          <a:p>
            <a:endParaRPr lang="nb-NO"/>
          </a:p>
        </p:txBody>
      </p:sp>
      <p:sp>
        <p:nvSpPr>
          <p:cNvPr id="4" name="Plassholder for lysbildenummer 3"/>
          <p:cNvSpPr>
            <a:spLocks noGrp="1"/>
          </p:cNvSpPr>
          <p:nvPr>
            <p:ph type="sldNum" sz="quarter" idx="5"/>
          </p:nvPr>
        </p:nvSpPr>
        <p:spPr/>
        <p:txBody>
          <a:bodyPr/>
          <a:lstStyle/>
          <a:p>
            <a:fld id="{5602E39F-1B3B-483D-BFF3-BBC2D6811F1D}" type="slidenum">
              <a:rPr lang="nb-NO" smtClean="0"/>
              <a:t>16</a:t>
            </a:fld>
            <a:endParaRPr lang="nb-NO"/>
          </a:p>
        </p:txBody>
      </p:sp>
    </p:spTree>
    <p:extLst>
      <p:ext uri="{BB962C8B-B14F-4D97-AF65-F5344CB8AC3E}">
        <p14:creationId xmlns:p14="http://schemas.microsoft.com/office/powerpoint/2010/main" val="18154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Per-Otto</a:t>
            </a:r>
          </a:p>
          <a:p>
            <a:endParaRPr lang="nb-NO"/>
          </a:p>
        </p:txBody>
      </p:sp>
      <p:sp>
        <p:nvSpPr>
          <p:cNvPr id="4" name="Plassholder for lysbildenummer 3"/>
          <p:cNvSpPr>
            <a:spLocks noGrp="1"/>
          </p:cNvSpPr>
          <p:nvPr>
            <p:ph type="sldNum" sz="quarter" idx="5"/>
          </p:nvPr>
        </p:nvSpPr>
        <p:spPr/>
        <p:txBody>
          <a:bodyPr/>
          <a:lstStyle/>
          <a:p>
            <a:fld id="{5602E39F-1B3B-483D-BFF3-BBC2D6811F1D}" type="slidenum">
              <a:rPr lang="nb-NO" smtClean="0"/>
              <a:t>17</a:t>
            </a:fld>
            <a:endParaRPr lang="nb-NO"/>
          </a:p>
        </p:txBody>
      </p:sp>
    </p:spTree>
    <p:extLst>
      <p:ext uri="{BB962C8B-B14F-4D97-AF65-F5344CB8AC3E}">
        <p14:creationId xmlns:p14="http://schemas.microsoft.com/office/powerpoint/2010/main" val="1910285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Per-Otto</a:t>
            </a:r>
          </a:p>
          <a:p>
            <a:endParaRPr lang="nb-NO"/>
          </a:p>
        </p:txBody>
      </p:sp>
      <p:sp>
        <p:nvSpPr>
          <p:cNvPr id="4" name="Plassholder for lysbildenummer 3"/>
          <p:cNvSpPr>
            <a:spLocks noGrp="1"/>
          </p:cNvSpPr>
          <p:nvPr>
            <p:ph type="sldNum" sz="quarter" idx="5"/>
          </p:nvPr>
        </p:nvSpPr>
        <p:spPr/>
        <p:txBody>
          <a:bodyPr/>
          <a:lstStyle/>
          <a:p>
            <a:fld id="{5602E39F-1B3B-483D-BFF3-BBC2D6811F1D}" type="slidenum">
              <a:rPr lang="nb-NO" smtClean="0"/>
              <a:t>18</a:t>
            </a:fld>
            <a:endParaRPr lang="nb-NO"/>
          </a:p>
        </p:txBody>
      </p:sp>
    </p:spTree>
    <p:extLst>
      <p:ext uri="{BB962C8B-B14F-4D97-AF65-F5344CB8AC3E}">
        <p14:creationId xmlns:p14="http://schemas.microsoft.com/office/powerpoint/2010/main" val="220834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Program for møte i dag</a:t>
            </a:r>
          </a:p>
          <a:p>
            <a:r>
              <a:rPr lang="nb-NO"/>
              <a:t>Begynner felles her i kantina, før vi deler oss opp klassevis med kontaktlærer</a:t>
            </a:r>
          </a:p>
          <a:p>
            <a:r>
              <a:rPr lang="nb-NO"/>
              <a:t>Først en kort presentasjon av noen sentrale ansatte og litt om skolen og vår visjon</a:t>
            </a:r>
          </a:p>
          <a:p>
            <a:r>
              <a:rPr lang="nb-NO"/>
              <a:t>Si noe om oppstart og skolemiljø</a:t>
            </a:r>
          </a:p>
          <a:p>
            <a:r>
              <a:rPr lang="nb-NO"/>
              <a:t>Russegrupper</a:t>
            </a:r>
          </a:p>
          <a:p>
            <a:r>
              <a:rPr lang="nb-NO"/>
              <a:t>Forklare fraværsregler på vgs</a:t>
            </a:r>
          </a:p>
          <a:p>
            <a:r>
              <a:rPr lang="nb-NO"/>
              <a:t>Visma InSchool</a:t>
            </a:r>
          </a:p>
          <a:p>
            <a:r>
              <a:rPr lang="nb-NO"/>
              <a:t>Deles opp klassevis med kontaktlærer</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a:t>
            </a:fld>
            <a:endParaRPr lang="nb-NO"/>
          </a:p>
        </p:txBody>
      </p:sp>
    </p:spTree>
    <p:extLst>
      <p:ext uri="{BB962C8B-B14F-4D97-AF65-F5344CB8AC3E}">
        <p14:creationId xmlns:p14="http://schemas.microsoft.com/office/powerpoint/2010/main" val="79791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Pedagogisk psykologisk tjeneste fra Fylket</a:t>
            </a:r>
          </a:p>
        </p:txBody>
      </p:sp>
      <p:sp>
        <p:nvSpPr>
          <p:cNvPr id="4" name="Plassholder for lysbildenummer 3"/>
          <p:cNvSpPr>
            <a:spLocks noGrp="1"/>
          </p:cNvSpPr>
          <p:nvPr>
            <p:ph type="sldNum" sz="quarter" idx="5"/>
          </p:nvPr>
        </p:nvSpPr>
        <p:spPr/>
        <p:txBody>
          <a:bodyPr/>
          <a:lstStyle/>
          <a:p>
            <a:fld id="{5602E39F-1B3B-483D-BFF3-BBC2D6811F1D}" type="slidenum">
              <a:rPr lang="nb-NO" smtClean="0"/>
              <a:t>3</a:t>
            </a:fld>
            <a:endParaRPr lang="nb-NO"/>
          </a:p>
        </p:txBody>
      </p:sp>
    </p:spTree>
    <p:extLst>
      <p:ext uri="{BB962C8B-B14F-4D97-AF65-F5344CB8AC3E}">
        <p14:creationId xmlns:p14="http://schemas.microsoft.com/office/powerpoint/2010/main" val="13161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Font typeface="Symbol" panose="05050102010706020507" pitchFamily="18" charset="2"/>
              <a:buNone/>
            </a:pPr>
            <a:r>
              <a:rPr lang="nb-NO" sz="2400"/>
              <a:t>Vi er litt over 100 ansatte og litt over halvparten jobber med ‘vanlig’ undervisning, det som dere kanskje tenker når vi snakker om skole. </a:t>
            </a:r>
            <a:r>
              <a:rPr lang="nb-NO" sz="2400" err="1"/>
              <a:t>Ca</a:t>
            </a:r>
            <a:r>
              <a:rPr lang="nb-NO" sz="2400"/>
              <a:t> en fjerdedel av de ansatte jobber med elever som får tilrettelagt opplæring på avdelingene for arbeidslivs- og hverdagslivstrening,  vi har et ressursteam som sørger for opplæring til ungdommer som er barnevernsystemet og vi har ansatte for drift, renhold, kontor, ikt.</a:t>
            </a:r>
          </a:p>
          <a:p>
            <a:pPr marL="0" lvl="0" indent="0">
              <a:lnSpc>
                <a:spcPct val="107000"/>
              </a:lnSpc>
              <a:buFont typeface="Symbol" panose="05050102010706020507" pitchFamily="18" charset="2"/>
              <a:buNone/>
            </a:pPr>
            <a:r>
              <a:rPr lang="nb-NO" sz="2400"/>
              <a:t>Et stort spenn. Det som er felles for oss alle er at vi er her for ungdommene. </a:t>
            </a:r>
          </a:p>
          <a:p>
            <a:pPr marL="0" lvl="0" indent="0">
              <a:lnSpc>
                <a:spcPct val="107000"/>
              </a:lnSpc>
              <a:buFont typeface="Symbol" panose="05050102010706020507" pitchFamily="18" charset="2"/>
              <a:buNone/>
            </a:pPr>
            <a:endParaRPr lang="nb-NO" sz="2400"/>
          </a:p>
          <a:p>
            <a:pPr marL="0" lvl="0" indent="0">
              <a:lnSpc>
                <a:spcPct val="107000"/>
              </a:lnSpc>
              <a:buFont typeface="Symbol" panose="05050102010706020507" pitchFamily="18" charset="2"/>
              <a:buNone/>
            </a:pPr>
            <a:r>
              <a:rPr lang="nb-NO" sz="2400"/>
              <a:t>Og Vår visjon er at  ‘Vi skaper de tryggeste rammene… </a:t>
            </a:r>
            <a:r>
              <a:rPr lang="nb-NO" sz="2400" err="1"/>
              <a:t>osv</a:t>
            </a:r>
            <a:endParaRPr lang="nb-NO" sz="2400"/>
          </a:p>
          <a:p>
            <a:pPr marL="0" lvl="0" indent="0">
              <a:lnSpc>
                <a:spcPct val="107000"/>
              </a:lnSpc>
              <a:buFont typeface="Symbol" panose="05050102010706020507" pitchFamily="18" charset="2"/>
              <a:buNone/>
            </a:pPr>
            <a:endParaRPr lang="nb-NO" sz="2400"/>
          </a:p>
          <a:p>
            <a:pPr marL="0" lvl="0" indent="0">
              <a:lnSpc>
                <a:spcPct val="107000"/>
              </a:lnSpc>
              <a:buFont typeface="Symbol" panose="05050102010706020507" pitchFamily="18" charset="2"/>
              <a:buNone/>
            </a:pPr>
            <a:r>
              <a:rPr lang="nb-NO" sz="2400"/>
              <a:t>Våre Verdier fellesskap, mestring og kunnskap beskriver hvordan vi er, hva som er viktig for oss og hjelper oss til å nå vår visjon:</a:t>
            </a:r>
          </a:p>
          <a:p>
            <a:pPr marL="0" lvl="0" indent="0">
              <a:lnSpc>
                <a:spcPct val="107000"/>
              </a:lnSpc>
              <a:buFont typeface="Symbol" panose="05050102010706020507" pitchFamily="18" charset="2"/>
              <a:buNone/>
            </a:pPr>
            <a:endParaRPr lang="nb-NO" sz="2400"/>
          </a:p>
          <a:p>
            <a:pPr marL="0" lvl="0" indent="0">
              <a:lnSpc>
                <a:spcPct val="107000"/>
              </a:lnSpc>
              <a:buFont typeface="Symbol" panose="05050102010706020507" pitchFamily="18" charset="2"/>
              <a:buNone/>
            </a:pPr>
            <a:r>
              <a:rPr lang="nb-NO" sz="2400"/>
              <a:t>Vi jobber i og legger til rette for et </a:t>
            </a:r>
            <a:r>
              <a:rPr lang="nb-NO" sz="2000"/>
              <a:t>trygt og profesjonelt læringsfellesskap</a:t>
            </a:r>
          </a:p>
          <a:p>
            <a:pPr marL="0" lvl="0" indent="0">
              <a:lnSpc>
                <a:spcPct val="107000"/>
              </a:lnSpc>
              <a:buFont typeface="Symbol" panose="05050102010706020507" pitchFamily="18" charset="2"/>
              <a:buNone/>
            </a:pPr>
            <a:endParaRPr lang="nb-NO" sz="2000"/>
          </a:p>
          <a:p>
            <a:pPr marL="0" lvl="0" indent="0">
              <a:lnSpc>
                <a:spcPct val="107000"/>
              </a:lnSpc>
              <a:buFont typeface="Symbol" panose="05050102010706020507" pitchFamily="18" charset="2"/>
              <a:buNone/>
            </a:pPr>
            <a:r>
              <a:rPr lang="nb-NO" sz="2000"/>
              <a:t>Vi ønsker at alle skal oppleve mestring ut ifra egne forutsetninger</a:t>
            </a:r>
          </a:p>
          <a:p>
            <a:pPr marL="0" lvl="0" indent="0">
              <a:lnSpc>
                <a:spcPct val="107000"/>
              </a:lnSpc>
              <a:buNone/>
            </a:pPr>
            <a:endParaRPr lang="nb-NO" sz="2400"/>
          </a:p>
          <a:p>
            <a:pPr marL="0" lvl="0" indent="0">
              <a:lnSpc>
                <a:spcPct val="107000"/>
              </a:lnSpc>
              <a:spcAft>
                <a:spcPts val="800"/>
              </a:spcAft>
              <a:buFont typeface="Symbol" panose="05050102010706020507" pitchFamily="18" charset="2"/>
              <a:buNone/>
            </a:pPr>
            <a:r>
              <a:rPr lang="nb-NO" sz="2000"/>
              <a:t>Vi er opptatt av nysgjerrighet og utvikling for varig kunnskap</a:t>
            </a:r>
          </a:p>
          <a:p>
            <a:pPr marL="0" lvl="0" indent="0">
              <a:lnSpc>
                <a:spcPct val="107000"/>
              </a:lnSpc>
              <a:spcAft>
                <a:spcPts val="800"/>
              </a:spcAft>
              <a:buFont typeface="Symbol" panose="05050102010706020507" pitchFamily="18" charset="2"/>
              <a:buNone/>
            </a:pPr>
            <a:endParaRPr lang="nb-NO" sz="2000"/>
          </a:p>
          <a:p>
            <a:pPr marL="0" lvl="0" indent="0">
              <a:lnSpc>
                <a:spcPct val="107000"/>
              </a:lnSpc>
              <a:spcAft>
                <a:spcPts val="800"/>
              </a:spcAft>
              <a:buFont typeface="Symbol" panose="05050102010706020507" pitchFamily="18" charset="2"/>
              <a:buNone/>
            </a:pPr>
            <a:r>
              <a:rPr lang="nb-NO" sz="2000"/>
              <a:t>Visjonen skaper forventninger, stiller krav til oss og utfordrer oss – og det er bra. Det er vår visjon og alle som jobber på skolen skal bidra til å skape de tryggeste rammene for best læring og utvikling.  </a:t>
            </a:r>
          </a:p>
          <a:p>
            <a:endParaRPr lang="nb-NO"/>
          </a:p>
        </p:txBody>
      </p:sp>
      <p:sp>
        <p:nvSpPr>
          <p:cNvPr id="4" name="Plassholder for lysbildenummer 3"/>
          <p:cNvSpPr>
            <a:spLocks noGrp="1"/>
          </p:cNvSpPr>
          <p:nvPr>
            <p:ph type="sldNum" sz="quarter" idx="5"/>
          </p:nvPr>
        </p:nvSpPr>
        <p:spPr/>
        <p:txBody>
          <a:bodyPr/>
          <a:lstStyle/>
          <a:p>
            <a:fld id="{07DA84D3-F8D1-4BC1-9369-28333D340F3D}" type="slidenum">
              <a:rPr lang="nb-NO" smtClean="0"/>
              <a:t>4</a:t>
            </a:fld>
            <a:endParaRPr lang="nb-NO"/>
          </a:p>
        </p:txBody>
      </p:sp>
    </p:spTree>
    <p:extLst>
      <p:ext uri="{BB962C8B-B14F-4D97-AF65-F5344CB8AC3E}">
        <p14:creationId xmlns:p14="http://schemas.microsoft.com/office/powerpoint/2010/main" val="210156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Overgang fra US til VGS er for mange spennende, kan være skremmende, det er en forandring og de fleste av oss liker ikke forandringer. Det er vi veldig klar over og vi jobber mye med relasjonsbygging i oppstarten.</a:t>
            </a:r>
          </a:p>
          <a:p>
            <a:r>
              <a:rPr lang="nb-NO"/>
              <a:t>Mellom elev-elev mellom voksne-elev – for å skape trivsel og trygghet.</a:t>
            </a:r>
          </a:p>
          <a:p>
            <a:r>
              <a:rPr lang="nb-NO"/>
              <a:t>Vi bruker noe som heter makkerskapsordning som betyr at læreren setter elevene sammen i grupper på to-to, elevene har noe ansvar for makkeren sin, blir byttet etter en periode. I tillegg har vi klassekart, </a:t>
            </a:r>
            <a:r>
              <a:rPr lang="nb-NO" err="1"/>
              <a:t>dvs</a:t>
            </a:r>
            <a:r>
              <a:rPr lang="nb-NO"/>
              <a:t> elevene vet hvor de skal sitte.</a:t>
            </a:r>
          </a:p>
          <a:p>
            <a:r>
              <a:rPr lang="nb-NO"/>
              <a:t>Vi er opptatt av elevdemokrati og medvirkning, tillitsvalgte i klassene er på plass og snart er også elevrådet på plass. Da får elevene mulighet til å medvirke.</a:t>
            </a:r>
          </a:p>
          <a:p>
            <a:r>
              <a:rPr lang="nb-NO"/>
              <a:t>På individnivå gjennom dialog med lærer </a:t>
            </a:r>
            <a:r>
              <a:rPr lang="nb-NO" err="1"/>
              <a:t>lærer</a:t>
            </a:r>
            <a:r>
              <a:rPr lang="nb-NO"/>
              <a:t> elevene hvordan de har mulighet til medvirke i klasserom, i undervisningen, vurderingen, osv.</a:t>
            </a:r>
          </a:p>
          <a:p>
            <a:r>
              <a:rPr lang="nb-NO"/>
              <a:t>VGS har ikke FAU. Skole – hjem samarbeid er fortsatt viktig, selv når elevene nærmer seg 18 og gjerne også etterpå – da trenger vi samtykke fra elevene. Godt samarbeid rundt eleven er viktig for at eleven lykkes på skolen.  </a:t>
            </a:r>
          </a:p>
          <a:p>
            <a:r>
              <a:rPr lang="nb-NO"/>
              <a:t>En endring med ny opplæringsloven er at det skal være en foreldrerepresentant i skoleutvalg som møtes en gang i halvåret, behandler saker som overordnet planlegging, skolestruktur, skolemiljø, osv. Skoleutvalg kommer med råd og innspill til både fylkespolitikerne og skolen. Meld interesse til kontaktlærer.</a:t>
            </a:r>
          </a:p>
        </p:txBody>
      </p:sp>
      <p:sp>
        <p:nvSpPr>
          <p:cNvPr id="4" name="Plassholder for lysbildenummer 3"/>
          <p:cNvSpPr>
            <a:spLocks noGrp="1"/>
          </p:cNvSpPr>
          <p:nvPr>
            <p:ph type="sldNum" sz="quarter" idx="10"/>
          </p:nvPr>
        </p:nvSpPr>
        <p:spPr/>
        <p:txBody>
          <a:bodyPr/>
          <a:lstStyle/>
          <a:p>
            <a:fld id="{5602E39F-1B3B-483D-BFF3-BBC2D6811F1D}" type="slidenum">
              <a:rPr lang="nb-NO" smtClean="0"/>
              <a:t>5</a:t>
            </a:fld>
            <a:endParaRPr lang="nb-NO"/>
          </a:p>
        </p:txBody>
      </p:sp>
    </p:spTree>
    <p:extLst>
      <p:ext uri="{BB962C8B-B14F-4D97-AF65-F5344CB8AC3E}">
        <p14:creationId xmlns:p14="http://schemas.microsoft.com/office/powerpoint/2010/main" val="144308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har en aktivitetsdag i oppstarten, det har vi gjennomført i dag. Fantastisk dag. Skolen har gjort det i de siste 18 år – med avbrudd i pandemien og i fjor var det dårlig vær. Det er idrett som organiserer det, trinnene går forskjellige løyper og hovedfokus er relasjonsbygging med noe faglig innhold.</a:t>
            </a:r>
          </a:p>
          <a:p>
            <a:pPr>
              <a:spcAft>
                <a:spcPts val="600"/>
              </a:spcAft>
            </a:pPr>
            <a:endParaRPr lang="nb-NO"/>
          </a:p>
          <a:p>
            <a:pPr>
              <a:spcAft>
                <a:spcPts val="600"/>
              </a:spcAft>
            </a:pPr>
            <a:r>
              <a:rPr lang="nb-NO"/>
              <a:t>Vg1: Jervskogen-Stavsjøen</a:t>
            </a:r>
          </a:p>
          <a:p>
            <a:pPr>
              <a:spcAft>
                <a:spcPts val="600"/>
              </a:spcAft>
            </a:pPr>
            <a:r>
              <a:rPr lang="nb-NO"/>
              <a:t>Vg2: </a:t>
            </a:r>
            <a:r>
              <a:rPr lang="nb-NO" err="1"/>
              <a:t>Sekkhølet</a:t>
            </a:r>
            <a:r>
              <a:rPr lang="nb-NO"/>
              <a:t>-Stavsjøen</a:t>
            </a:r>
          </a:p>
          <a:p>
            <a:pPr>
              <a:spcAft>
                <a:spcPts val="600"/>
              </a:spcAft>
            </a:pPr>
            <a:r>
              <a:rPr lang="nb-NO"/>
              <a:t>Vg3:</a:t>
            </a:r>
            <a:r>
              <a:rPr kumimoji="0" lang="nb-NO" b="0" i="0" u="none" strike="noStrike" kern="1200" cap="none" spc="0" normalizeH="0" baseline="0" noProof="0">
                <a:ln>
                  <a:noFill/>
                </a:ln>
                <a:effectLst/>
                <a:uLnTx/>
                <a:uFillTx/>
              </a:rPr>
              <a:t> </a:t>
            </a:r>
            <a:r>
              <a:rPr kumimoji="0" lang="nb-NO" b="0" i="0" u="none" strike="noStrike" kern="1200" cap="none" spc="0" normalizeH="0" baseline="0" noProof="0" err="1">
                <a:ln>
                  <a:noFill/>
                </a:ln>
                <a:effectLst/>
                <a:uLnTx/>
                <a:uFillTx/>
              </a:rPr>
              <a:t>Hønstad</a:t>
            </a:r>
            <a:r>
              <a:rPr kumimoji="0" lang="nb-NO" b="0" i="0" u="none" strike="noStrike" kern="1200" cap="none" spc="0" normalizeH="0" baseline="0" noProof="0">
                <a:ln>
                  <a:noFill/>
                </a:ln>
                <a:effectLst/>
                <a:uLnTx/>
                <a:uFillTx/>
              </a:rPr>
              <a:t>-</a:t>
            </a:r>
            <a:r>
              <a:rPr kumimoji="0" lang="nb-NO" b="0" i="0" u="none" strike="noStrike" kern="1200" cap="none" spc="0" normalizeH="0" baseline="0" noProof="0" err="1">
                <a:ln>
                  <a:noFill/>
                </a:ln>
                <a:effectLst/>
                <a:uLnTx/>
                <a:uFillTx/>
              </a:rPr>
              <a:t>Hasetkammen</a:t>
            </a:r>
            <a:r>
              <a:rPr kumimoji="0" lang="nb-NO" b="0" i="0" u="none" strike="noStrike" kern="1200" cap="none" spc="0" normalizeH="0" baseline="0" noProof="0">
                <a:ln>
                  <a:noFill/>
                </a:ln>
                <a:effectLst/>
                <a:uLnTx/>
                <a:uFillTx/>
              </a:rPr>
              <a:t>-Stavsjøen</a:t>
            </a:r>
          </a:p>
          <a:p>
            <a:pPr>
              <a:spcAft>
                <a:spcPts val="600"/>
              </a:spcAft>
            </a:pPr>
            <a:r>
              <a:rPr kumimoji="0" lang="nb-NO" b="0" i="0" u="none" strike="noStrike" kern="1200" cap="none" spc="0" normalizeH="0" baseline="0" noProof="0">
                <a:ln>
                  <a:noFill/>
                </a:ln>
                <a:effectLst/>
                <a:uLnTx/>
                <a:uFillTx/>
              </a:rPr>
              <a:t>Pluss noe alternativ tilbud på Stavsjøen</a:t>
            </a:r>
            <a:endParaRPr lang="nb-NO"/>
          </a:p>
          <a:p>
            <a:endParaRPr lang="nb-NO"/>
          </a:p>
          <a:p>
            <a:r>
              <a:rPr lang="nb-NO"/>
              <a:t>Kjempefin dag</a:t>
            </a:r>
          </a:p>
        </p:txBody>
      </p:sp>
      <p:sp>
        <p:nvSpPr>
          <p:cNvPr id="4" name="Plassholder for lysbildenummer 3"/>
          <p:cNvSpPr>
            <a:spLocks noGrp="1"/>
          </p:cNvSpPr>
          <p:nvPr>
            <p:ph type="sldNum" sz="quarter" idx="10"/>
          </p:nvPr>
        </p:nvSpPr>
        <p:spPr/>
        <p:txBody>
          <a:bodyPr/>
          <a:lstStyle/>
          <a:p>
            <a:fld id="{5602E39F-1B3B-483D-BFF3-BBC2D6811F1D}" type="slidenum">
              <a:rPr lang="nb-NO" smtClean="0"/>
              <a:t>6</a:t>
            </a:fld>
            <a:endParaRPr lang="nb-NO"/>
          </a:p>
        </p:txBody>
      </p:sp>
    </p:spTree>
    <p:extLst>
      <p:ext uri="{BB962C8B-B14F-4D97-AF65-F5344CB8AC3E}">
        <p14:creationId xmlns:p14="http://schemas.microsoft.com/office/powerpoint/2010/main" val="322828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elever har en lovfestet rett til et trygt og godt skolemiljø.</a:t>
            </a:r>
          </a:p>
          <a:p>
            <a:r>
              <a:rPr lang="nb-NO"/>
              <a:t>I fjor kom en ny opplæringslov, det heter nå ikke lenger kapittel 9A det har blitt kapittel 12</a:t>
            </a:r>
          </a:p>
          <a:p>
            <a:endParaRPr lang="nb-NO"/>
          </a:p>
          <a:p>
            <a:r>
              <a:rPr lang="nb-NO"/>
              <a:t>12-2 alle elever har rett …</a:t>
            </a:r>
          </a:p>
          <a:p>
            <a:endParaRPr lang="nb-NO"/>
          </a:p>
          <a:p>
            <a:r>
              <a:rPr lang="nb-NO"/>
              <a:t>12-3 Nulltoleranse til krenkende oppførsel</a:t>
            </a:r>
          </a:p>
        </p:txBody>
      </p:sp>
      <p:sp>
        <p:nvSpPr>
          <p:cNvPr id="4" name="Plassholder for lysbildenummer 3"/>
          <p:cNvSpPr>
            <a:spLocks noGrp="1"/>
          </p:cNvSpPr>
          <p:nvPr>
            <p:ph type="sldNum" sz="quarter" idx="5"/>
          </p:nvPr>
        </p:nvSpPr>
        <p:spPr/>
        <p:txBody>
          <a:bodyPr/>
          <a:lstStyle/>
          <a:p>
            <a:fld id="{DDEF11BD-0751-48E0-9207-8F9792F8B2D3}" type="slidenum">
              <a:rPr lang="nb-NO" smtClean="0"/>
              <a:t>7</a:t>
            </a:fld>
            <a:endParaRPr lang="nb-NO"/>
          </a:p>
        </p:txBody>
      </p:sp>
    </p:spTree>
    <p:extLst>
      <p:ext uri="{BB962C8B-B14F-4D97-AF65-F5344CB8AC3E}">
        <p14:creationId xmlns:p14="http://schemas.microsoft.com/office/powerpoint/2010/main" val="165965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Paragraf 12-4 Beskriver aktivitetsplikten - alle som jobber på en skole har plikt…</a:t>
            </a:r>
          </a:p>
          <a:p>
            <a:endParaRPr lang="nb-NO"/>
          </a:p>
          <a:p>
            <a:r>
              <a:rPr lang="nb-NO"/>
              <a:t>Viktig å merke seg at … utenfor skolens område …</a:t>
            </a:r>
          </a:p>
        </p:txBody>
      </p:sp>
      <p:sp>
        <p:nvSpPr>
          <p:cNvPr id="4" name="Plassholder for lysbildenummer 3"/>
          <p:cNvSpPr>
            <a:spLocks noGrp="1"/>
          </p:cNvSpPr>
          <p:nvPr>
            <p:ph type="sldNum" sz="quarter" idx="5"/>
          </p:nvPr>
        </p:nvSpPr>
        <p:spPr/>
        <p:txBody>
          <a:bodyPr/>
          <a:lstStyle/>
          <a:p>
            <a:fld id="{DDEF11BD-0751-48E0-9207-8F9792F8B2D3}" type="slidenum">
              <a:rPr lang="nb-NO" smtClean="0"/>
              <a:t>8</a:t>
            </a:fld>
            <a:endParaRPr lang="nb-NO"/>
          </a:p>
        </p:txBody>
      </p:sp>
    </p:spTree>
    <p:extLst>
      <p:ext uri="{BB962C8B-B14F-4D97-AF65-F5344CB8AC3E}">
        <p14:creationId xmlns:p14="http://schemas.microsoft.com/office/powerpoint/2010/main" val="175826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Elevenes ansvar – snakk med elevene om det. </a:t>
            </a:r>
          </a:p>
        </p:txBody>
      </p:sp>
      <p:sp>
        <p:nvSpPr>
          <p:cNvPr id="4" name="Plassholder for lysbildenummer 3"/>
          <p:cNvSpPr>
            <a:spLocks noGrp="1"/>
          </p:cNvSpPr>
          <p:nvPr>
            <p:ph type="sldNum" sz="quarter" idx="5"/>
          </p:nvPr>
        </p:nvSpPr>
        <p:spPr/>
        <p:txBody>
          <a:bodyPr/>
          <a:lstStyle/>
          <a:p>
            <a:fld id="{702499DD-E55E-4D2B-ACB0-BAB27EC86DDD}" type="slidenum">
              <a:rPr lang="nb-NO" smtClean="0"/>
              <a:t>9</a:t>
            </a:fld>
            <a:endParaRPr lang="nb-NO"/>
          </a:p>
        </p:txBody>
      </p:sp>
    </p:spTree>
    <p:extLst>
      <p:ext uri="{BB962C8B-B14F-4D97-AF65-F5344CB8AC3E}">
        <p14:creationId xmlns:p14="http://schemas.microsoft.com/office/powerpoint/2010/main" val="354467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28.08.2025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28.08.2025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201032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76840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28.08.2025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245917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03555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28.08.2025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381545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693399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1458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28.08.2025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812859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28.08.2025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254848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28.08.2025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2345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28.08.2025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3311497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293557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28.08.2025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28.08.2025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28.08.2025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28.08.2025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28.08.2025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28.08.2025</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28.08.2025</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11537794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ondelagfylke.no/vare-tjenester/utdanning/elev/reglemen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err="1"/>
              <a:t>FORESATTEmøte</a:t>
            </a:r>
            <a:r>
              <a:rPr lang="nb-NO"/>
              <a:t> for vg1</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lstStyle/>
          <a:p>
            <a:r>
              <a:rPr lang="nb-NO"/>
              <a:t>Malvik videregående skole</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8A7F590-02E4-4F29-9F66-5BE289B12F49}"/>
              </a:ext>
            </a:extLst>
          </p:cNvPr>
          <p:cNvSpPr>
            <a:spLocks noGrp="1"/>
          </p:cNvSpPr>
          <p:nvPr>
            <p:ph type="title"/>
          </p:nvPr>
        </p:nvSpPr>
        <p:spPr>
          <a:xfrm>
            <a:off x="753693" y="326129"/>
            <a:ext cx="9601200" cy="1107996"/>
          </a:xfrm>
        </p:spPr>
        <p:txBody>
          <a:bodyPr anchor="ctr">
            <a:normAutofit/>
          </a:bodyPr>
          <a:lstStyle/>
          <a:p>
            <a:r>
              <a:rPr lang="nb-NO"/>
              <a:t>RUSSEgrupper</a:t>
            </a:r>
          </a:p>
        </p:txBody>
      </p:sp>
      <p:sp>
        <p:nvSpPr>
          <p:cNvPr id="1031" name="Content Placeholder 2">
            <a:extLst>
              <a:ext uri="{FF2B5EF4-FFF2-40B4-BE49-F238E27FC236}">
                <a16:creationId xmlns:a16="http://schemas.microsoft.com/office/drawing/2014/main" id="{C11ACD5E-7B9D-7C46-42E3-74E1E1E7F856}"/>
              </a:ext>
            </a:extLst>
          </p:cNvPr>
          <p:cNvSpPr>
            <a:spLocks noGrp="1"/>
          </p:cNvSpPr>
          <p:nvPr>
            <p:ph idx="1"/>
          </p:nvPr>
        </p:nvSpPr>
        <p:spPr>
          <a:xfrm>
            <a:off x="6254893" y="2115183"/>
            <a:ext cx="5184648" cy="3953108"/>
          </a:xfrm>
        </p:spPr>
        <p:txBody>
          <a:bodyPr>
            <a:normAutofit/>
          </a:bodyPr>
          <a:lstStyle/>
          <a:p>
            <a:r>
              <a:rPr lang="en-US"/>
              <a:t>Starter </a:t>
            </a:r>
            <a:r>
              <a:rPr lang="en-US" err="1"/>
              <a:t>tidlig</a:t>
            </a:r>
            <a:r>
              <a:rPr lang="en-US"/>
              <a:t> (</a:t>
            </a:r>
            <a:r>
              <a:rPr lang="en-US" err="1"/>
              <a:t>allerede</a:t>
            </a:r>
            <a:r>
              <a:rPr lang="en-US"/>
              <a:t> </a:t>
            </a:r>
            <a:r>
              <a:rPr lang="en-US" err="1"/>
              <a:t>startet</a:t>
            </a:r>
            <a:r>
              <a:rPr lang="en-US"/>
              <a:t>?)</a:t>
            </a:r>
          </a:p>
          <a:p>
            <a:r>
              <a:rPr lang="en-US"/>
              <a:t>Mye </a:t>
            </a:r>
            <a:r>
              <a:rPr lang="en-US" err="1"/>
              <a:t>tid</a:t>
            </a:r>
            <a:r>
              <a:rPr lang="en-US"/>
              <a:t> </a:t>
            </a:r>
            <a:r>
              <a:rPr lang="en-US" err="1"/>
              <a:t>og</a:t>
            </a:r>
            <a:r>
              <a:rPr lang="en-US"/>
              <a:t> </a:t>
            </a:r>
            <a:r>
              <a:rPr lang="en-US" err="1"/>
              <a:t>oppmerksomhet</a:t>
            </a:r>
            <a:r>
              <a:rPr lang="en-US"/>
              <a:t> </a:t>
            </a:r>
            <a:r>
              <a:rPr lang="en-US" err="1"/>
              <a:t>på</a:t>
            </a:r>
            <a:r>
              <a:rPr lang="en-US"/>
              <a:t> vg1 </a:t>
            </a:r>
            <a:r>
              <a:rPr lang="en-US" err="1"/>
              <a:t>og</a:t>
            </a:r>
            <a:r>
              <a:rPr lang="en-US"/>
              <a:t> vg2</a:t>
            </a:r>
          </a:p>
          <a:p>
            <a:r>
              <a:rPr lang="en-US" err="1"/>
              <a:t>Inkludering</a:t>
            </a:r>
            <a:endParaRPr lang="en-US"/>
          </a:p>
          <a:p>
            <a:r>
              <a:rPr lang="en-US" err="1"/>
              <a:t>Ønsker</a:t>
            </a:r>
            <a:r>
              <a:rPr lang="en-US"/>
              <a:t> </a:t>
            </a:r>
            <a:r>
              <a:rPr lang="en-US" err="1"/>
              <a:t>èn</a:t>
            </a:r>
            <a:r>
              <a:rPr lang="en-US"/>
              <a:t> samlet </a:t>
            </a:r>
            <a:r>
              <a:rPr lang="en-US" err="1"/>
              <a:t>Malvikruss</a:t>
            </a:r>
            <a:endParaRPr lang="en-US"/>
          </a:p>
        </p:txBody>
      </p:sp>
      <p:pic>
        <p:nvPicPr>
          <p:cNvPr id="6" name="Plassholder for innhold 5" descr="Et bilde som inneholder innendørs, gruppe, tak, person&#10;&#10;KI-generert innhold kan være feil.">
            <a:extLst>
              <a:ext uri="{FF2B5EF4-FFF2-40B4-BE49-F238E27FC236}">
                <a16:creationId xmlns:a16="http://schemas.microsoft.com/office/drawing/2014/main" id="{56DA3948-2F3E-BA55-1022-0F75FB12EFBD}"/>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53064" y="2316105"/>
            <a:ext cx="5684044" cy="3158419"/>
          </a:xfrm>
        </p:spPr>
      </p:pic>
    </p:spTree>
    <p:extLst>
      <p:ext uri="{BB962C8B-B14F-4D97-AF65-F5344CB8AC3E}">
        <p14:creationId xmlns:p14="http://schemas.microsoft.com/office/powerpoint/2010/main" val="285669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3E80B74-3B7E-41F4-B6FF-B3B3783DECAF}"/>
              </a:ext>
            </a:extLst>
          </p:cNvPr>
          <p:cNvSpPr>
            <a:spLocks noGrp="1"/>
          </p:cNvSpPr>
          <p:nvPr>
            <p:ph idx="1"/>
          </p:nvPr>
        </p:nvSpPr>
        <p:spPr>
          <a:xfrm>
            <a:off x="753693" y="1635617"/>
            <a:ext cx="10685848" cy="5473521"/>
          </a:xfrm>
        </p:spPr>
        <p:txBody>
          <a:bodyPr vert="horz" lIns="0" tIns="0" rIns="0" bIns="0" rtlCol="0" anchor="t">
            <a:normAutofit/>
          </a:bodyPr>
          <a:lstStyle/>
          <a:p>
            <a:pPr marL="0" indent="0">
              <a:buNone/>
            </a:pPr>
            <a:r>
              <a:rPr lang="nb-NO" sz="2600">
                <a:solidFill>
                  <a:srgbClr val="222222"/>
                </a:solidFill>
                <a:ea typeface="Verdana"/>
                <a:cs typeface="Times New Roman"/>
              </a:rPr>
              <a:t>Som den viktigste personen i din ungdoms liv og oppvekst er du herved invitert til en forestilling du sent vil glemme. Her vil du møte Arman Vestad, som gikk fra å være en hardbarka kriminell, til en lederstilling i staten, og som nå er en internasjonalt anerkjent foredragsholder. </a:t>
            </a:r>
          </a:p>
          <a:p>
            <a:pPr marL="0" indent="0">
              <a:buNone/>
            </a:pPr>
            <a:endParaRPr lang="nb-NO" sz="2600">
              <a:solidFill>
                <a:srgbClr val="222222"/>
              </a:solidFill>
              <a:ea typeface="Verdana"/>
              <a:cs typeface="Times New Roman"/>
            </a:endParaRPr>
          </a:p>
          <a:p>
            <a:pPr marL="0" indent="0">
              <a:buNone/>
            </a:pPr>
            <a:r>
              <a:rPr lang="nb-NO" sz="2600">
                <a:solidFill>
                  <a:srgbClr val="222222"/>
                </a:solidFill>
                <a:ea typeface="Verdana"/>
                <a:cs typeface="Times New Roman"/>
              </a:rPr>
              <a:t>Arman husker godt hvor det begynte å skli ut, og det var akkurat i den alderen deres barn befinner seg nå. Selv om han er en generasjon eldre enn elevene på VG1, er det de samme behovene som fortsatt gjelder. </a:t>
            </a:r>
          </a:p>
          <a:p>
            <a:pPr marL="0" indent="0">
              <a:buNone/>
            </a:pPr>
            <a:endParaRPr lang="nb-NO" sz="2600">
              <a:solidFill>
                <a:srgbClr val="222222"/>
              </a:solidFill>
              <a:ea typeface="Verdana"/>
              <a:cs typeface="Times New Roman"/>
            </a:endParaRPr>
          </a:p>
          <a:p>
            <a:pPr marL="0" indent="0">
              <a:buNone/>
            </a:pPr>
            <a:r>
              <a:rPr lang="nb-NO" sz="2600">
                <a:solidFill>
                  <a:srgbClr val="222222"/>
                </a:solidFill>
                <a:ea typeface="Verdana"/>
                <a:cs typeface="Times New Roman"/>
              </a:rPr>
              <a:t>Arman hadde et behov for å bli sett av andre, kjenne på tilhørighet og oppleve mestring av livet. Slik gikk det ikke….</a:t>
            </a:r>
          </a:p>
          <a:p>
            <a:pPr marL="0" indent="0">
              <a:buNone/>
            </a:pPr>
            <a:endParaRPr lang="nb-NO">
              <a:solidFill>
                <a:srgbClr val="222222"/>
              </a:solidFill>
              <a:ea typeface="Verdana"/>
              <a:cs typeface="Times New Roman"/>
            </a:endParaRPr>
          </a:p>
          <a:p>
            <a:pPr marL="0" indent="0">
              <a:buNone/>
            </a:pPr>
            <a:endParaRPr lang="nb-NO">
              <a:ea typeface="Verdana"/>
            </a:endParaRPr>
          </a:p>
          <a:p>
            <a:pPr marL="323850" indent="-323850"/>
            <a:endParaRPr lang="nb-NO">
              <a:ea typeface="Verdana"/>
            </a:endParaRPr>
          </a:p>
        </p:txBody>
      </p:sp>
      <p:sp>
        <p:nvSpPr>
          <p:cNvPr id="3" name="Tittel 2">
            <a:extLst>
              <a:ext uri="{FF2B5EF4-FFF2-40B4-BE49-F238E27FC236}">
                <a16:creationId xmlns:a16="http://schemas.microsoft.com/office/drawing/2014/main" id="{D5FA4CC8-98E5-45A7-A46E-BCC796303907}"/>
              </a:ext>
            </a:extLst>
          </p:cNvPr>
          <p:cNvSpPr>
            <a:spLocks noGrp="1"/>
          </p:cNvSpPr>
          <p:nvPr>
            <p:ph type="title"/>
          </p:nvPr>
        </p:nvSpPr>
        <p:spPr/>
        <p:txBody>
          <a:bodyPr>
            <a:normAutofit/>
          </a:bodyPr>
          <a:lstStyle/>
          <a:p>
            <a:r>
              <a:rPr lang="nb-NO" sz="3600"/>
              <a:t>Invitasjon til foreldremøte med Arman Vestad 20. Oktober</a:t>
            </a:r>
            <a:endParaRPr lang="nb-NO" sz="3600">
              <a:ea typeface="Verdana"/>
            </a:endParaRPr>
          </a:p>
        </p:txBody>
      </p:sp>
    </p:spTree>
    <p:extLst>
      <p:ext uri="{BB962C8B-B14F-4D97-AF65-F5344CB8AC3E}">
        <p14:creationId xmlns:p14="http://schemas.microsoft.com/office/powerpoint/2010/main" val="44950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F22C3E0-6FAC-D3F6-91AB-113581BF1D14}"/>
              </a:ext>
            </a:extLst>
          </p:cNvPr>
          <p:cNvSpPr>
            <a:spLocks noGrp="1"/>
          </p:cNvSpPr>
          <p:nvPr>
            <p:ph idx="1"/>
          </p:nvPr>
        </p:nvSpPr>
        <p:spPr>
          <a:xfrm>
            <a:off x="753693" y="2084703"/>
            <a:ext cx="10685848" cy="4255137"/>
          </a:xfrm>
        </p:spPr>
        <p:txBody>
          <a:bodyPr vert="horz" lIns="0" tIns="0" rIns="0" bIns="0" rtlCol="0" anchor="t">
            <a:normAutofit fontScale="25000" lnSpcReduction="20000"/>
          </a:bodyPr>
          <a:lstStyle/>
          <a:p>
            <a:pPr marL="323850" indent="-323850"/>
            <a:endParaRPr lang="nb-NO">
              <a:ea typeface="Verdana"/>
            </a:endParaRPr>
          </a:p>
          <a:p>
            <a:pPr marL="323850" indent="-323850"/>
            <a:r>
              <a:rPr lang="nb-NO" sz="11200"/>
              <a:t>Tidlig</a:t>
            </a:r>
            <a:r>
              <a:rPr lang="nb-NO" sz="11200">
                <a:ea typeface="Verdana"/>
              </a:rPr>
              <a:t> </a:t>
            </a:r>
            <a:r>
              <a:rPr lang="nb-NO" sz="11200"/>
              <a:t>høst - spørreskjema til elevene på vg1</a:t>
            </a:r>
          </a:p>
          <a:p>
            <a:pPr marL="0" indent="0">
              <a:buNone/>
            </a:pPr>
            <a:endParaRPr lang="nb-NO" sz="11200"/>
          </a:p>
          <a:p>
            <a:pPr marL="323850" indent="-323850"/>
            <a:r>
              <a:rPr lang="nb-NO" sz="11200"/>
              <a:t>20.oktober</a:t>
            </a:r>
          </a:p>
          <a:p>
            <a:pPr marL="323850" indent="-323850"/>
            <a:endParaRPr lang="nb-NO" sz="8600"/>
          </a:p>
          <a:p>
            <a:pPr marL="647700" lvl="1" indent="-323850">
              <a:buFont typeface="Courier New" panose="020B0604020202020204" pitchFamily="34" charset="0"/>
              <a:buChar char="o"/>
            </a:pPr>
            <a:r>
              <a:rPr lang="nb-NO" sz="5900"/>
              <a:t>Foredrag for elevene på vg1 kl. 12.00 på Vikhammer u-skole</a:t>
            </a:r>
          </a:p>
          <a:p>
            <a:pPr marL="323850" lvl="1" indent="0">
              <a:buNone/>
            </a:pPr>
            <a:endParaRPr lang="nb-NO" sz="5900"/>
          </a:p>
          <a:p>
            <a:pPr marL="647700" lvl="1" indent="-323850">
              <a:buFont typeface="Courier New" panose="020B0604020202020204" pitchFamily="34" charset="0"/>
              <a:buChar char="o"/>
            </a:pPr>
            <a:r>
              <a:rPr lang="nb-NO" sz="5900"/>
              <a:t>Foredrag/foreldremøte kl. 19.00 på Vikhammer u-skole</a:t>
            </a:r>
          </a:p>
          <a:p>
            <a:pPr marL="323850" lvl="1" indent="0">
              <a:buNone/>
            </a:pPr>
            <a:endParaRPr lang="nb-NO" sz="5900"/>
          </a:p>
          <a:p>
            <a:pPr marL="323850" indent="-323850"/>
            <a:r>
              <a:rPr lang="nb-NO" sz="11200"/>
              <a:t>4. november – workshop med Arman i alle klassene på vg1</a:t>
            </a:r>
          </a:p>
          <a:p>
            <a:pPr marL="323850" indent="-323850"/>
            <a:endParaRPr lang="nb-NO" sz="11200"/>
          </a:p>
          <a:p>
            <a:pPr marL="323850" indent="-323850"/>
            <a:r>
              <a:rPr lang="nb-NO" sz="11200"/>
              <a:t>Sen høst - spørreskjema til elevene på vg1</a:t>
            </a:r>
          </a:p>
          <a:p>
            <a:pPr marL="323850" indent="-323850"/>
            <a:endParaRPr lang="nb-NO" sz="11200"/>
          </a:p>
          <a:p>
            <a:pPr marL="323850" indent="-323850"/>
            <a:r>
              <a:rPr lang="nb-NO" sz="11200"/>
              <a:t>Gjennom skoleåret - SSU-kvarteret i makkergrupper</a:t>
            </a:r>
          </a:p>
        </p:txBody>
      </p:sp>
      <p:sp>
        <p:nvSpPr>
          <p:cNvPr id="3" name="Tittel 2">
            <a:extLst>
              <a:ext uri="{FF2B5EF4-FFF2-40B4-BE49-F238E27FC236}">
                <a16:creationId xmlns:a16="http://schemas.microsoft.com/office/drawing/2014/main" id="{608A317E-BA94-D7A3-F844-877E699B63E6}"/>
              </a:ext>
            </a:extLst>
          </p:cNvPr>
          <p:cNvSpPr>
            <a:spLocks noGrp="1"/>
          </p:cNvSpPr>
          <p:nvPr>
            <p:ph type="title"/>
          </p:nvPr>
        </p:nvSpPr>
        <p:spPr/>
        <p:txBody>
          <a:bodyPr/>
          <a:lstStyle/>
          <a:p>
            <a:r>
              <a:rPr lang="nb-NO">
                <a:ea typeface="Verdana"/>
              </a:rPr>
              <a:t>Sterk, Snill og ubehagelig</a:t>
            </a:r>
            <a:endParaRPr lang="nb-NO"/>
          </a:p>
        </p:txBody>
      </p:sp>
    </p:spTree>
    <p:extLst>
      <p:ext uri="{BB962C8B-B14F-4D97-AF65-F5344CB8AC3E}">
        <p14:creationId xmlns:p14="http://schemas.microsoft.com/office/powerpoint/2010/main" val="84456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F7E0F00-8CB5-41B9-95FC-F1205F2043C3}"/>
              </a:ext>
            </a:extLst>
          </p:cNvPr>
          <p:cNvSpPr>
            <a:spLocks noGrp="1"/>
          </p:cNvSpPr>
          <p:nvPr>
            <p:ph idx="1"/>
          </p:nvPr>
        </p:nvSpPr>
        <p:spPr>
          <a:xfrm>
            <a:off x="753693" y="2115183"/>
            <a:ext cx="10685848" cy="4581243"/>
          </a:xfrm>
        </p:spPr>
        <p:txBody>
          <a:bodyPr vert="horz" lIns="0" tIns="0" rIns="0" bIns="0" rtlCol="0" anchor="t">
            <a:normAutofit fontScale="92500" lnSpcReduction="10000"/>
          </a:bodyPr>
          <a:lstStyle/>
          <a:p>
            <a:pPr marL="323850" indent="-323850"/>
            <a:r>
              <a:rPr lang="nb-NO">
                <a:hlinkClick r:id="rId3"/>
              </a:rPr>
              <a:t>Fraværsreglementet (TRFK)</a:t>
            </a:r>
            <a:endParaRPr lang="nb-NO"/>
          </a:p>
          <a:p>
            <a:pPr marL="0" indent="0">
              <a:buNone/>
            </a:pPr>
            <a:endParaRPr lang="nb-NO">
              <a:ea typeface="Verdana"/>
            </a:endParaRPr>
          </a:p>
          <a:p>
            <a:pPr marL="323850" indent="-323850"/>
            <a:r>
              <a:rPr lang="nb-NO">
                <a:ea typeface="Verdana"/>
              </a:rPr>
              <a:t>Fraværsgrense 10% </a:t>
            </a:r>
            <a:endParaRPr lang="nb-NO"/>
          </a:p>
          <a:p>
            <a:pPr marL="647700" lvl="1" indent="-323850">
              <a:buFont typeface="Courier New" panose="020B0604020202020204" pitchFamily="34" charset="0"/>
              <a:buChar char="o"/>
            </a:pPr>
            <a:r>
              <a:rPr lang="nb-NO">
                <a:ea typeface="Verdana"/>
              </a:rPr>
              <a:t>Mer enn 10% fravær i et fag – ikke standpunktkarakter i faget eller halvårsvurdering med karakter i slutten av skoleåret.</a:t>
            </a:r>
          </a:p>
          <a:p>
            <a:pPr marL="647700" lvl="1" indent="-323850">
              <a:buFont typeface="Courier New" panose="020B0604020202020204" pitchFamily="34" charset="0"/>
              <a:buChar char="o"/>
            </a:pPr>
            <a:r>
              <a:rPr lang="nb-NO">
                <a:ea typeface="Verdana"/>
              </a:rPr>
              <a:t>Eleven skal få varsel i god tid om hen står i fare for å ikke få karakter på grunn av fravær</a:t>
            </a:r>
          </a:p>
          <a:p>
            <a:pPr marL="647700" lvl="1" indent="-323850">
              <a:buFont typeface="Courier New" panose="020B0604020202020204" pitchFamily="34" charset="0"/>
              <a:buChar char="o"/>
            </a:pPr>
            <a:r>
              <a:rPr lang="nb-NO">
                <a:ea typeface="Verdana"/>
              </a:rPr>
              <a:t>Eleven kan levere egenmelding for fravær som skyldes sykdom opp til fraværsgrensen. Eleven når fraværsgrensen når helserelatert fravær og udokumentert fravær til sammen har nådd ti 10%.</a:t>
            </a:r>
          </a:p>
          <a:p>
            <a:pPr marL="647700" lvl="1" indent="-323850">
              <a:buFont typeface="Courier New" panose="020B0604020202020204" pitchFamily="34" charset="0"/>
              <a:buChar char="o"/>
            </a:pPr>
            <a:r>
              <a:rPr lang="nb-NO">
                <a:ea typeface="Verdana"/>
              </a:rPr>
              <a:t>Ytterligere helserelatert fravær må dokumenteres fra helsepersonell</a:t>
            </a:r>
          </a:p>
          <a:p>
            <a:pPr marL="324000" lvl="1" indent="0">
              <a:buNone/>
            </a:pPr>
            <a:endParaRPr lang="nb-NO">
              <a:solidFill>
                <a:srgbClr val="303030"/>
              </a:solidFill>
              <a:latin typeface="+mj-lt"/>
            </a:endParaRPr>
          </a:p>
          <a:p>
            <a:pPr marL="323850" indent="-323850"/>
            <a:r>
              <a:rPr lang="nb-NO">
                <a:solidFill>
                  <a:srgbClr val="303030"/>
                </a:solidFill>
                <a:latin typeface="+mj-lt"/>
              </a:rPr>
              <a:t>Ingen permisjon til ferie i videregående skole</a:t>
            </a:r>
            <a:endParaRPr lang="nb-NO">
              <a:latin typeface="+mj-lt"/>
              <a:ea typeface="Verdana"/>
            </a:endParaRPr>
          </a:p>
        </p:txBody>
      </p:sp>
      <p:sp>
        <p:nvSpPr>
          <p:cNvPr id="3" name="Tittel 2">
            <a:extLst>
              <a:ext uri="{FF2B5EF4-FFF2-40B4-BE49-F238E27FC236}">
                <a16:creationId xmlns:a16="http://schemas.microsoft.com/office/drawing/2014/main" id="{6A0D445D-5943-4335-8341-CB972B7216AC}"/>
              </a:ext>
            </a:extLst>
          </p:cNvPr>
          <p:cNvSpPr>
            <a:spLocks noGrp="1"/>
          </p:cNvSpPr>
          <p:nvPr>
            <p:ph type="title"/>
          </p:nvPr>
        </p:nvSpPr>
        <p:spPr/>
        <p:txBody>
          <a:bodyPr/>
          <a:lstStyle/>
          <a:p>
            <a:r>
              <a:rPr lang="nb-NO"/>
              <a:t>FRAVÆR</a:t>
            </a:r>
          </a:p>
        </p:txBody>
      </p:sp>
    </p:spTree>
    <p:extLst>
      <p:ext uri="{BB962C8B-B14F-4D97-AF65-F5344CB8AC3E}">
        <p14:creationId xmlns:p14="http://schemas.microsoft.com/office/powerpoint/2010/main" val="144995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522F8ED-1676-99BB-FB3C-7B6542919719}"/>
              </a:ext>
            </a:extLst>
          </p:cNvPr>
          <p:cNvSpPr>
            <a:spLocks noGrp="1"/>
          </p:cNvSpPr>
          <p:nvPr>
            <p:ph idx="1"/>
          </p:nvPr>
        </p:nvSpPr>
        <p:spPr>
          <a:xfrm>
            <a:off x="310910" y="2115183"/>
            <a:ext cx="11425819" cy="4416688"/>
          </a:xfrm>
        </p:spPr>
        <p:txBody>
          <a:bodyPr vert="horz" lIns="0" tIns="0" rIns="0" bIns="0" rtlCol="0" anchor="t">
            <a:normAutofit/>
          </a:bodyPr>
          <a:lstStyle/>
          <a:p>
            <a:pPr marL="323850" indent="-323850"/>
            <a:r>
              <a:rPr lang="nb-NO">
                <a:ea typeface="Verdana"/>
              </a:rPr>
              <a:t>Dokumentert fravær som ikke regnes som fravær</a:t>
            </a:r>
          </a:p>
          <a:p>
            <a:pPr marL="647700" lvl="1" indent="-323850">
              <a:buFont typeface="Courier New" panose="020B0604020202020204" pitchFamily="34" charset="0"/>
              <a:buChar char="o"/>
            </a:pPr>
            <a:r>
              <a:rPr lang="nb-NO">
                <a:ea typeface="Verdana"/>
              </a:rPr>
              <a:t>Fravær på grunn av en rettighet de har etter opplæringsloven</a:t>
            </a:r>
          </a:p>
          <a:p>
            <a:pPr marL="647700" lvl="1" indent="-323850">
              <a:buFont typeface="Courier New" panose="020B0604020202020204" pitchFamily="34" charset="0"/>
              <a:buChar char="o"/>
            </a:pPr>
            <a:r>
              <a:rPr lang="nb-NO">
                <a:ea typeface="Verdana"/>
              </a:rPr>
              <a:t>Eksempelvis: rådgivning, utredning PPT, elevrådsarbeid  </a:t>
            </a:r>
          </a:p>
          <a:p>
            <a:pPr marL="323850" lvl="1" indent="0">
              <a:buNone/>
            </a:pPr>
            <a:endParaRPr lang="nb-NO">
              <a:ea typeface="Verdana"/>
            </a:endParaRPr>
          </a:p>
          <a:p>
            <a:pPr marL="323850" indent="-323850"/>
            <a:r>
              <a:rPr lang="nb-NO">
                <a:ea typeface="Verdana"/>
              </a:rPr>
              <a:t>Dokumentert fravær som kan unntas fraværsgrensa</a:t>
            </a:r>
          </a:p>
          <a:p>
            <a:pPr marL="647700" lvl="1" indent="-323850">
              <a:buFont typeface="Courier New" panose="020B0604020202020204" pitchFamily="34" charset="0"/>
              <a:buChar char="o"/>
            </a:pPr>
            <a:r>
              <a:rPr lang="nb-NO">
                <a:ea typeface="Verdana"/>
              </a:rPr>
              <a:t>velferdsforhold, lovpålagt oppmøte, tillitsvalgt, politisk arbeid, hjelpearbeid, representasjon på nasjonalt eller internasjonalt nivå</a:t>
            </a:r>
          </a:p>
          <a:p>
            <a:pPr marL="647700" lvl="1" indent="-323850">
              <a:buFont typeface="Courier New" panose="020B0604020202020204" pitchFamily="34" charset="0"/>
              <a:buChar char="o"/>
            </a:pPr>
            <a:r>
              <a:rPr lang="nb-NO">
                <a:ea typeface="Verdana"/>
              </a:rPr>
              <a:t>Andre religiøse høytidsdager enn de offentlige helligdagene (2 dager)</a:t>
            </a:r>
          </a:p>
          <a:p>
            <a:pPr marL="647700" lvl="1" indent="-323850">
              <a:buFont typeface="Courier New" panose="020B0604020202020204" pitchFamily="34" charset="0"/>
              <a:buChar char="o"/>
            </a:pPr>
            <a:r>
              <a:rPr lang="nb-NO">
                <a:ea typeface="Verdana"/>
              </a:rPr>
              <a:t>Deler av trafikkopplæringen (klasse B)</a:t>
            </a:r>
          </a:p>
          <a:p>
            <a:pPr marL="971700" lvl="2" indent="-323850">
              <a:buFont typeface="Courier New" panose="020B0604020202020204" pitchFamily="34" charset="0"/>
              <a:buChar char="o"/>
            </a:pPr>
            <a:r>
              <a:rPr lang="nb-NO">
                <a:ea typeface="Verdana"/>
              </a:rPr>
              <a:t>Sikkerhetskurs på bane (4timer) og veg (9 timer), teoretisk og praktisk førerprøve</a:t>
            </a:r>
          </a:p>
        </p:txBody>
      </p:sp>
      <p:sp>
        <p:nvSpPr>
          <p:cNvPr id="3" name="Tittel 2">
            <a:extLst>
              <a:ext uri="{FF2B5EF4-FFF2-40B4-BE49-F238E27FC236}">
                <a16:creationId xmlns:a16="http://schemas.microsoft.com/office/drawing/2014/main" id="{1D817452-E6B3-951E-A498-987543724FEA}"/>
              </a:ext>
            </a:extLst>
          </p:cNvPr>
          <p:cNvSpPr>
            <a:spLocks noGrp="1"/>
          </p:cNvSpPr>
          <p:nvPr>
            <p:ph type="title"/>
          </p:nvPr>
        </p:nvSpPr>
        <p:spPr/>
        <p:txBody>
          <a:bodyPr/>
          <a:lstStyle/>
          <a:p>
            <a:r>
              <a:rPr lang="nb-NO"/>
              <a:t>FRAVÆR</a:t>
            </a:r>
          </a:p>
        </p:txBody>
      </p:sp>
    </p:spTree>
    <p:extLst>
      <p:ext uri="{BB962C8B-B14F-4D97-AF65-F5344CB8AC3E}">
        <p14:creationId xmlns:p14="http://schemas.microsoft.com/office/powerpoint/2010/main" val="306773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20C574C-FFC8-4D40-9832-9436F01E2E90}"/>
              </a:ext>
            </a:extLst>
          </p:cNvPr>
          <p:cNvSpPr>
            <a:spLocks noGrp="1"/>
          </p:cNvSpPr>
          <p:nvPr>
            <p:ph idx="1"/>
          </p:nvPr>
        </p:nvSpPr>
        <p:spPr>
          <a:xfrm>
            <a:off x="753693" y="2115183"/>
            <a:ext cx="8552248" cy="3953108"/>
          </a:xfrm>
        </p:spPr>
        <p:txBody>
          <a:bodyPr/>
          <a:lstStyle/>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Elevenes timeplan</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Fravær</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Termin 1 og termin 2/ standpunktkarakterer</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Anmerkninger</a:t>
            </a:r>
            <a:endParaRPr lang="nb-NO" sz="4000">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3" name="Tittel 2">
            <a:extLst>
              <a:ext uri="{FF2B5EF4-FFF2-40B4-BE49-F238E27FC236}">
                <a16:creationId xmlns:a16="http://schemas.microsoft.com/office/drawing/2014/main" id="{19C2D0ED-3929-475A-8919-F509207C8315}"/>
              </a:ext>
            </a:extLst>
          </p:cNvPr>
          <p:cNvSpPr>
            <a:spLocks noGrp="1"/>
          </p:cNvSpPr>
          <p:nvPr>
            <p:ph type="title"/>
          </p:nvPr>
        </p:nvSpPr>
        <p:spPr/>
        <p:txBody>
          <a:bodyPr/>
          <a:lstStyle/>
          <a:p>
            <a:r>
              <a:rPr lang="nb-NO"/>
              <a:t>VISMA INSCHOOL</a:t>
            </a:r>
          </a:p>
        </p:txBody>
      </p:sp>
    </p:spTree>
    <p:extLst>
      <p:ext uri="{BB962C8B-B14F-4D97-AF65-F5344CB8AC3E}">
        <p14:creationId xmlns:p14="http://schemas.microsoft.com/office/powerpoint/2010/main" val="128074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07546C0-C6DC-4664-AC15-F790F0624654}"/>
              </a:ext>
            </a:extLst>
          </p:cNvPr>
          <p:cNvSpPr>
            <a:spLocks noGrp="1"/>
          </p:cNvSpPr>
          <p:nvPr>
            <p:ph idx="1"/>
          </p:nvPr>
        </p:nvSpPr>
        <p:spPr/>
        <p:txBody>
          <a:bodyPr vert="horz" lIns="0" tIns="0" rIns="0" bIns="0" rtlCol="0" anchor="t">
            <a:normAutofit/>
          </a:bodyPr>
          <a:lstStyle/>
          <a:p>
            <a:pPr marL="323850" indent="-323850"/>
            <a:r>
              <a:rPr lang="nb-NO"/>
              <a:t>FORELDRETILGANG</a:t>
            </a:r>
          </a:p>
          <a:p>
            <a:pPr marL="323850" indent="-323850"/>
            <a:endParaRPr lang="nb-NO">
              <a:ea typeface="Verdana"/>
            </a:endParaRPr>
          </a:p>
          <a:p>
            <a:pPr marL="323850" indent="-323850"/>
            <a:endParaRPr lang="nb-NO">
              <a:ea typeface="Verdana"/>
            </a:endParaRPr>
          </a:p>
          <a:p>
            <a:pPr marL="323850" indent="-323850"/>
            <a:endParaRPr lang="nb-NO">
              <a:ea typeface="Verdana"/>
            </a:endParaRPr>
          </a:p>
          <a:p>
            <a:pPr marL="323850" indent="-323850"/>
            <a:r>
              <a:rPr lang="nb-NO" sz="2000">
                <a:ea typeface="Verdana"/>
              </a:rPr>
              <a:t>Skolens hjemmeside</a:t>
            </a:r>
          </a:p>
          <a:p>
            <a:pPr marL="323850" indent="-323850"/>
            <a:endParaRPr lang="nb-NO">
              <a:ea typeface="Verdana"/>
            </a:endParaRPr>
          </a:p>
          <a:p>
            <a:pPr marL="0" indent="0">
              <a:buNone/>
            </a:pPr>
            <a:endParaRPr lang="nb-NO">
              <a:ea typeface="Verdana"/>
            </a:endParaRPr>
          </a:p>
        </p:txBody>
      </p:sp>
      <p:sp>
        <p:nvSpPr>
          <p:cNvPr id="3" name="Tittel 2">
            <a:extLst>
              <a:ext uri="{FF2B5EF4-FFF2-40B4-BE49-F238E27FC236}">
                <a16:creationId xmlns:a16="http://schemas.microsoft.com/office/drawing/2014/main" id="{C9AC4F3D-C9EE-49FE-B47C-9A6ED53BA69E}"/>
              </a:ext>
            </a:extLst>
          </p:cNvPr>
          <p:cNvSpPr>
            <a:spLocks noGrp="1"/>
          </p:cNvSpPr>
          <p:nvPr>
            <p:ph type="title"/>
          </p:nvPr>
        </p:nvSpPr>
        <p:spPr/>
        <p:txBody>
          <a:bodyPr/>
          <a:lstStyle/>
          <a:p>
            <a:r>
              <a:rPr lang="nb-NO"/>
              <a:t>VISMA INSCHOOL</a:t>
            </a:r>
          </a:p>
        </p:txBody>
      </p:sp>
      <p:pic>
        <p:nvPicPr>
          <p:cNvPr id="6" name="Bilde 5" descr="Et bilde som inneholder tekst, skjermbilde, himmel, tre&#10;&#10;Automatisk generert beskrivelse">
            <a:extLst>
              <a:ext uri="{FF2B5EF4-FFF2-40B4-BE49-F238E27FC236}">
                <a16:creationId xmlns:a16="http://schemas.microsoft.com/office/drawing/2014/main" id="{9B09C2EF-931E-D18B-9D59-3ABCC685CB78}"/>
              </a:ext>
            </a:extLst>
          </p:cNvPr>
          <p:cNvPicPr>
            <a:picLocks noChangeAspect="1"/>
          </p:cNvPicPr>
          <p:nvPr/>
        </p:nvPicPr>
        <p:blipFill>
          <a:blip r:embed="rId3"/>
          <a:stretch>
            <a:fillRect/>
          </a:stretch>
        </p:blipFill>
        <p:spPr>
          <a:xfrm>
            <a:off x="4880707" y="1921076"/>
            <a:ext cx="7031892" cy="4559384"/>
          </a:xfrm>
          <a:prstGeom prst="rect">
            <a:avLst/>
          </a:prstGeom>
          <a:ln>
            <a:noFill/>
          </a:ln>
          <a:effectLst>
            <a:outerShdw blurRad="190500" algn="tl" rotWithShape="0">
              <a:srgbClr val="000000">
                <a:alpha val="70000"/>
              </a:srgbClr>
            </a:outerShdw>
          </a:effectLst>
        </p:spPr>
      </p:pic>
      <p:sp>
        <p:nvSpPr>
          <p:cNvPr id="5" name="Pil: ned 4">
            <a:extLst>
              <a:ext uri="{FF2B5EF4-FFF2-40B4-BE49-F238E27FC236}">
                <a16:creationId xmlns:a16="http://schemas.microsoft.com/office/drawing/2014/main" id="{4705C2D9-F19C-4504-8E6D-B17D9950ED12}"/>
              </a:ext>
            </a:extLst>
          </p:cNvPr>
          <p:cNvSpPr/>
          <p:nvPr/>
        </p:nvSpPr>
        <p:spPr>
          <a:xfrm rot="18060000" flipH="1">
            <a:off x="5591585" y="3212451"/>
            <a:ext cx="200551" cy="39298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9570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D214803-20BD-B0DA-D27A-ADF3280151EE}"/>
              </a:ext>
            </a:extLst>
          </p:cNvPr>
          <p:cNvSpPr>
            <a:spLocks noGrp="1"/>
          </p:cNvSpPr>
          <p:nvPr>
            <p:ph type="title"/>
          </p:nvPr>
        </p:nvSpPr>
        <p:spPr/>
        <p:txBody>
          <a:bodyPr/>
          <a:lstStyle/>
          <a:p>
            <a:endParaRPr lang="nb-NO"/>
          </a:p>
        </p:txBody>
      </p:sp>
      <p:pic>
        <p:nvPicPr>
          <p:cNvPr id="7" name="Plassholder for innhold 6" descr="Et bilde som inneholder tekst, skjermbilde, programvare, Dataikon&#10;&#10;Automatisk generert beskrivelse">
            <a:extLst>
              <a:ext uri="{FF2B5EF4-FFF2-40B4-BE49-F238E27FC236}">
                <a16:creationId xmlns:a16="http://schemas.microsoft.com/office/drawing/2014/main" id="{CBFD04BF-4ED3-081B-570F-1D988E5EF3AF}"/>
              </a:ext>
            </a:extLst>
          </p:cNvPr>
          <p:cNvPicPr>
            <a:picLocks noGrp="1" noChangeAspect="1"/>
          </p:cNvPicPr>
          <p:nvPr>
            <p:ph idx="1"/>
          </p:nvPr>
        </p:nvPicPr>
        <p:blipFill>
          <a:blip r:embed="rId3"/>
          <a:stretch>
            <a:fillRect/>
          </a:stretch>
        </p:blipFill>
        <p:spPr>
          <a:xfrm>
            <a:off x="107" y="33624"/>
            <a:ext cx="12193019" cy="6768788"/>
          </a:xfrm>
        </p:spPr>
      </p:pic>
    </p:spTree>
    <p:extLst>
      <p:ext uri="{BB962C8B-B14F-4D97-AF65-F5344CB8AC3E}">
        <p14:creationId xmlns:p14="http://schemas.microsoft.com/office/powerpoint/2010/main" val="22961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26BFE46-C1D5-488C-B76B-F5D8A981EC34}"/>
              </a:ext>
            </a:extLst>
          </p:cNvPr>
          <p:cNvSpPr>
            <a:spLocks noGrp="1"/>
          </p:cNvSpPr>
          <p:nvPr>
            <p:ph idx="1"/>
          </p:nvPr>
        </p:nvSpPr>
        <p:spPr>
          <a:xfrm>
            <a:off x="446049" y="2115183"/>
            <a:ext cx="11374244" cy="3953108"/>
          </a:xfrm>
        </p:spPr>
        <p:txBody>
          <a:bodyPr/>
          <a:lstStyle/>
          <a:p>
            <a:endParaRPr lang="nb-NO"/>
          </a:p>
          <a:p>
            <a:r>
              <a:rPr lang="nn-NO"/>
              <a:t>1ID:   Guro Nytun og Susanne Hegstad			1064</a:t>
            </a:r>
          </a:p>
          <a:p>
            <a:pPr marL="324000" marR="0" lvl="0" indent="-324000" algn="l" defTabSz="914400" rtl="0" eaLnBrk="1" fontAlgn="auto" latinLnBrk="0" hangingPunct="1">
              <a:lnSpc>
                <a:spcPct val="100000"/>
              </a:lnSpc>
              <a:spcBef>
                <a:spcPts val="0"/>
              </a:spcBef>
              <a:spcAft>
                <a:spcPts val="0"/>
              </a:spcAft>
              <a:buClr>
                <a:srgbClr val="FFDD00"/>
              </a:buClr>
              <a:buSzTx/>
              <a:buFont typeface="Arial" panose="020B0604020202020204" pitchFamily="34" charset="0"/>
              <a:buChar char="•"/>
              <a:tabLst/>
              <a:defRPr/>
            </a:pPr>
            <a:r>
              <a:rPr kumimoji="0" lang="nb-NO" sz="2800" b="0" i="0" u="none" strike="noStrike" kern="1200" cap="none" spc="0" normalizeH="0" baseline="0" noProof="0">
                <a:ln>
                  <a:noFill/>
                </a:ln>
                <a:solidFill>
                  <a:prstClr val="black"/>
                </a:solidFill>
                <a:effectLst/>
                <a:uLnTx/>
                <a:uFillTx/>
                <a:latin typeface="Verdana"/>
                <a:ea typeface="+mn-ea"/>
                <a:cs typeface="+mn-cs"/>
              </a:rPr>
              <a:t>1STA: Marta Fojutowska og Olve Kroknes			1065</a:t>
            </a:r>
          </a:p>
          <a:p>
            <a:r>
              <a:rPr lang="nb-NO"/>
              <a:t>1STB: Ole-Martin Olsen og Idun Fivelstad			1063</a:t>
            </a:r>
          </a:p>
          <a:p>
            <a:r>
              <a:rPr lang="nb-NO"/>
              <a:t>1ELA: Haral Ængen							0071	</a:t>
            </a:r>
          </a:p>
          <a:p>
            <a:r>
              <a:rPr lang="nb-NO"/>
              <a:t>1ELB: Helge Larsen							0073</a:t>
            </a:r>
          </a:p>
          <a:p>
            <a:r>
              <a:rPr lang="nb-NO"/>
              <a:t>1HOA:Grete Bang								2075</a:t>
            </a:r>
          </a:p>
          <a:p>
            <a:r>
              <a:rPr lang="nb-NO"/>
              <a:t>1HOB:Hilde Hegstad Enoksen					2076	</a:t>
            </a:r>
          </a:p>
          <a:p>
            <a:endParaRPr lang="nb-NO"/>
          </a:p>
          <a:p>
            <a:endParaRPr lang="nb-NO"/>
          </a:p>
        </p:txBody>
      </p:sp>
      <p:sp>
        <p:nvSpPr>
          <p:cNvPr id="3" name="Tittel 2">
            <a:extLst>
              <a:ext uri="{FF2B5EF4-FFF2-40B4-BE49-F238E27FC236}">
                <a16:creationId xmlns:a16="http://schemas.microsoft.com/office/drawing/2014/main" id="{3A491812-3F9D-45FF-BA40-CBAAD8EFC23F}"/>
              </a:ext>
            </a:extLst>
          </p:cNvPr>
          <p:cNvSpPr>
            <a:spLocks noGrp="1"/>
          </p:cNvSpPr>
          <p:nvPr>
            <p:ph type="title"/>
          </p:nvPr>
        </p:nvSpPr>
        <p:spPr/>
        <p:txBody>
          <a:bodyPr/>
          <a:lstStyle/>
          <a:p>
            <a:r>
              <a:rPr lang="nb-NO"/>
              <a:t>Klassevis samling</a:t>
            </a:r>
          </a:p>
        </p:txBody>
      </p:sp>
    </p:spTree>
    <p:extLst>
      <p:ext uri="{BB962C8B-B14F-4D97-AF65-F5344CB8AC3E}">
        <p14:creationId xmlns:p14="http://schemas.microsoft.com/office/powerpoint/2010/main" val="98918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C330B042-697E-412E-9194-96E7EAFCD33B}"/>
              </a:ext>
            </a:extLst>
          </p:cNvPr>
          <p:cNvSpPr>
            <a:spLocks noGrp="1"/>
          </p:cNvSpPr>
          <p:nvPr>
            <p:ph type="body" sz="quarter" idx="14"/>
          </p:nvPr>
        </p:nvSpPr>
        <p:spPr>
          <a:xfrm>
            <a:off x="752460" y="1480991"/>
            <a:ext cx="5191702" cy="4695972"/>
          </a:xfrm>
        </p:spPr>
        <p:txBody>
          <a:bodyPr>
            <a:normAutofit fontScale="85000" lnSpcReduction="20000"/>
          </a:bodyPr>
          <a:lstStyle/>
          <a:p>
            <a:pPr marL="571500" lvl="0" indent="-571500">
              <a:lnSpc>
                <a:spcPct val="120000"/>
              </a:lnSpc>
              <a:spcAft>
                <a:spcPts val="0"/>
              </a:spcAft>
              <a:buFont typeface="Arial" panose="020B0604020202020204" pitchFamily="34" charset="0"/>
              <a:buChar char="•"/>
            </a:pPr>
            <a:r>
              <a:rPr lang="nb-NO" sz="4500">
                <a:ea typeface="Times New Roman" panose="02020603050405020304" pitchFamily="18" charset="0"/>
              </a:rPr>
              <a:t>Velkommen og presentasjon </a:t>
            </a:r>
          </a:p>
          <a:p>
            <a:pPr marL="571500" lvl="0" indent="-571500">
              <a:lnSpc>
                <a:spcPct val="120000"/>
              </a:lnSpc>
              <a:spcAft>
                <a:spcPts val="0"/>
              </a:spcAft>
              <a:buFont typeface="Arial" panose="020B0604020202020204" pitchFamily="34" charset="0"/>
              <a:buChar char="•"/>
            </a:pPr>
            <a:r>
              <a:rPr lang="nb-NO" sz="4500">
                <a:ea typeface="Times New Roman" panose="02020603050405020304" pitchFamily="18" charset="0"/>
              </a:rPr>
              <a:t>Skolemiljø </a:t>
            </a:r>
          </a:p>
          <a:p>
            <a:pPr marL="571500" lvl="0" indent="-571500">
              <a:lnSpc>
                <a:spcPct val="120000"/>
              </a:lnSpc>
              <a:spcAft>
                <a:spcPts val="0"/>
              </a:spcAft>
              <a:buFont typeface="Arial" panose="020B0604020202020204" pitchFamily="34" charset="0"/>
              <a:buChar char="•"/>
            </a:pPr>
            <a:r>
              <a:rPr lang="nb-NO" sz="4500">
                <a:ea typeface="Times New Roman" panose="02020603050405020304" pitchFamily="18" charset="0"/>
              </a:rPr>
              <a:t>Russegrupper</a:t>
            </a:r>
          </a:p>
          <a:p>
            <a:pPr marL="571500" indent="-571500">
              <a:lnSpc>
                <a:spcPct val="120000"/>
              </a:lnSpc>
              <a:buFont typeface="Arial" panose="020B0604020202020204" pitchFamily="34" charset="0"/>
              <a:buChar char="•"/>
            </a:pPr>
            <a:r>
              <a:rPr lang="nb-NO" sz="4500">
                <a:ea typeface="Times New Roman" panose="02020603050405020304" pitchFamily="18" charset="0"/>
              </a:rPr>
              <a:t>Fraværsregler</a:t>
            </a:r>
          </a:p>
          <a:p>
            <a:pPr marL="571500" lvl="0" indent="-571500">
              <a:lnSpc>
                <a:spcPct val="120000"/>
              </a:lnSpc>
              <a:spcAft>
                <a:spcPts val="0"/>
              </a:spcAft>
              <a:buFont typeface="Arial" panose="020B0604020202020204" pitchFamily="34" charset="0"/>
              <a:buChar char="•"/>
            </a:pPr>
            <a:r>
              <a:rPr lang="nb-NO" sz="4500">
                <a:ea typeface="Times New Roman" panose="02020603050405020304" pitchFamily="18" charset="0"/>
              </a:rPr>
              <a:t>Visma </a:t>
            </a:r>
            <a:r>
              <a:rPr lang="nb-NO" sz="4500" err="1">
                <a:ea typeface="Times New Roman" panose="02020603050405020304" pitchFamily="18" charset="0"/>
              </a:rPr>
              <a:t>InSchool</a:t>
            </a:r>
            <a:endParaRPr lang="nb-NO" sz="4500">
              <a:ea typeface="Times New Roman" panose="02020603050405020304" pitchFamily="18" charset="0"/>
            </a:endParaRPr>
          </a:p>
          <a:p>
            <a:pPr marL="571500" lvl="0" indent="-571500">
              <a:lnSpc>
                <a:spcPct val="120000"/>
              </a:lnSpc>
              <a:spcAft>
                <a:spcPts val="0"/>
              </a:spcAft>
              <a:buFont typeface="Arial" panose="020B0604020202020204" pitchFamily="34" charset="0"/>
              <a:buChar char="•"/>
            </a:pPr>
            <a:r>
              <a:rPr lang="nb-NO" sz="4500">
                <a:ea typeface="Times New Roman" panose="02020603050405020304" pitchFamily="18" charset="0"/>
              </a:rPr>
              <a:t>Klassevis samling</a:t>
            </a:r>
          </a:p>
          <a:p>
            <a:pPr>
              <a:spcAft>
                <a:spcPts val="0"/>
              </a:spcAft>
            </a:pPr>
            <a:r>
              <a:rPr lang="nb-NO" sz="2800">
                <a:latin typeface="Times New Roman" panose="02020603050405020304" pitchFamily="18" charset="0"/>
                <a:ea typeface="Times New Roman" panose="02020603050405020304" pitchFamily="18" charset="0"/>
              </a:rPr>
              <a:t> </a:t>
            </a:r>
          </a:p>
          <a:p>
            <a:endParaRPr lang="nb-NO"/>
          </a:p>
        </p:txBody>
      </p:sp>
      <p:sp>
        <p:nvSpPr>
          <p:cNvPr id="4" name="Tittel 3">
            <a:extLst>
              <a:ext uri="{FF2B5EF4-FFF2-40B4-BE49-F238E27FC236}">
                <a16:creationId xmlns:a16="http://schemas.microsoft.com/office/drawing/2014/main" id="{2296A86A-25E9-4DDE-9BB4-83B0C3D2C4A3}"/>
              </a:ext>
            </a:extLst>
          </p:cNvPr>
          <p:cNvSpPr>
            <a:spLocks noGrp="1"/>
          </p:cNvSpPr>
          <p:nvPr>
            <p:ph type="title"/>
          </p:nvPr>
        </p:nvSpPr>
        <p:spPr/>
        <p:txBody>
          <a:bodyPr>
            <a:normAutofit/>
          </a:bodyPr>
          <a:lstStyle/>
          <a:p>
            <a:r>
              <a:rPr lang="nb-NO" sz="3600"/>
              <a:t>PROGRAM</a:t>
            </a:r>
          </a:p>
        </p:txBody>
      </p:sp>
      <p:pic>
        <p:nvPicPr>
          <p:cNvPr id="7" name="Plassholder for bilde 6" descr="C:\Users\grero.ANSATT\OneDrive - Trøndelag fylkeskommune\Bilder\Malvik vgs.jpg"/>
          <p:cNvPicPr>
            <a:picLocks noGrp="1"/>
          </p:cNvPicPr>
          <p:nvPr>
            <p:ph type="pic" sz="quarter" idx="13"/>
          </p:nvPr>
        </p:nvPicPr>
        <p:blipFill>
          <a:blip r:embed="rId3" cstate="print">
            <a:extLst>
              <a:ext uri="{28A0092B-C50C-407E-A947-70E740481C1C}">
                <a14:useLocalDpi xmlns:a14="http://schemas.microsoft.com/office/drawing/2010/main" val="0"/>
              </a:ext>
            </a:extLst>
          </a:blip>
          <a:srcRect l="20169" r="20169"/>
          <a:stretch>
            <a:fillRect/>
          </a:stretch>
        </p:blipFill>
        <p:spPr bwMode="auto">
          <a:xfrm>
            <a:off x="5944162" y="703896"/>
            <a:ext cx="5886477" cy="5561814"/>
          </a:xfrm>
          <a:prstGeom prst="rect">
            <a:avLst/>
          </a:prstGeom>
          <a:ln>
            <a:noFill/>
          </a:ln>
          <a:effectLst>
            <a:softEdge rad="112500"/>
          </a:effectLst>
        </p:spPr>
      </p:pic>
    </p:spTree>
    <p:extLst>
      <p:ext uri="{BB962C8B-B14F-4D97-AF65-F5344CB8AC3E}">
        <p14:creationId xmlns:p14="http://schemas.microsoft.com/office/powerpoint/2010/main" val="194769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a:extLst>
              <a:ext uri="{FF2B5EF4-FFF2-40B4-BE49-F238E27FC236}">
                <a16:creationId xmlns:a16="http://schemas.microsoft.com/office/drawing/2014/main" id="{67283D08-B855-4E05-B2D7-7399818044DC}"/>
              </a:ext>
            </a:extLst>
          </p:cNvPr>
          <p:cNvGraphicFramePr>
            <a:graphicFrameLocks noGrp="1"/>
          </p:cNvGraphicFramePr>
          <p:nvPr>
            <p:ph idx="1"/>
            <p:extLst>
              <p:ext uri="{D42A27DB-BD31-4B8C-83A1-F6EECF244321}">
                <p14:modId xmlns:p14="http://schemas.microsoft.com/office/powerpoint/2010/main" val="2427082453"/>
              </p:ext>
            </p:extLst>
          </p:nvPr>
        </p:nvGraphicFramePr>
        <p:xfrm>
          <a:off x="752844" y="1893937"/>
          <a:ext cx="10685463" cy="4802446"/>
        </p:xfrm>
        <a:graphic>
          <a:graphicData uri="http://schemas.openxmlformats.org/drawingml/2006/table">
            <a:tbl>
              <a:tblPr firstRow="1" bandRow="1">
                <a:tableStyleId>{5C22544A-7EE6-4342-B048-85BDC9FD1C3A}</a:tableStyleId>
              </a:tblPr>
              <a:tblGrid>
                <a:gridCol w="3561821">
                  <a:extLst>
                    <a:ext uri="{9D8B030D-6E8A-4147-A177-3AD203B41FA5}">
                      <a16:colId xmlns:a16="http://schemas.microsoft.com/office/drawing/2014/main" val="2287690076"/>
                    </a:ext>
                  </a:extLst>
                </a:gridCol>
                <a:gridCol w="3561821">
                  <a:extLst>
                    <a:ext uri="{9D8B030D-6E8A-4147-A177-3AD203B41FA5}">
                      <a16:colId xmlns:a16="http://schemas.microsoft.com/office/drawing/2014/main" val="2792737277"/>
                    </a:ext>
                  </a:extLst>
                </a:gridCol>
                <a:gridCol w="3561821">
                  <a:extLst>
                    <a:ext uri="{9D8B030D-6E8A-4147-A177-3AD203B41FA5}">
                      <a16:colId xmlns:a16="http://schemas.microsoft.com/office/drawing/2014/main" val="3805858739"/>
                    </a:ext>
                  </a:extLst>
                </a:gridCol>
              </a:tblGrid>
              <a:tr h="1510606">
                <a:tc>
                  <a:txBody>
                    <a:bodyPr/>
                    <a:lstStyle/>
                    <a:p>
                      <a:r>
                        <a:rPr lang="nb-NO" sz="1400">
                          <a:solidFill>
                            <a:schemeClr val="tx1"/>
                          </a:solidFill>
                        </a:rPr>
                        <a:t>Skolens ledelse</a:t>
                      </a:r>
                    </a:p>
                  </a:txBody>
                  <a:tcPr/>
                </a:tc>
                <a:tc>
                  <a:txBody>
                    <a:bodyPr/>
                    <a:lstStyle/>
                    <a:p>
                      <a:r>
                        <a:rPr lang="nb-NO" sz="1400">
                          <a:solidFill>
                            <a:schemeClr val="tx1"/>
                          </a:solidFill>
                        </a:rPr>
                        <a:t>Rektor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txBody>
                  <a:tcPr/>
                </a:tc>
                <a:tc>
                  <a:txBody>
                    <a:bodyPr/>
                    <a:lstStyle/>
                    <a:p>
                      <a:r>
                        <a:rPr lang="nb-NO" sz="1400">
                          <a:solidFill>
                            <a:schemeClr val="tx1"/>
                          </a:solidFill>
                        </a:rPr>
                        <a:t>Christian Bauer</a:t>
                      </a:r>
                    </a:p>
                    <a:p>
                      <a:r>
                        <a:rPr lang="nb-NO" sz="1400">
                          <a:solidFill>
                            <a:schemeClr val="tx1"/>
                          </a:solidFill>
                        </a:rPr>
                        <a:t>Tone Eidsmo</a:t>
                      </a:r>
                    </a:p>
                    <a:p>
                      <a:r>
                        <a:rPr lang="nb-NO" sz="1400">
                          <a:solidFill>
                            <a:schemeClr val="tx1"/>
                          </a:solidFill>
                        </a:rPr>
                        <a:t>Arne Gran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a:solidFill>
                            <a:schemeClr val="tx1"/>
                          </a:solidFill>
                        </a:rPr>
                        <a:t>Ingunn Aasen Børresen</a:t>
                      </a:r>
                    </a:p>
                    <a:p>
                      <a:r>
                        <a:rPr lang="nb-NO" sz="1400">
                          <a:solidFill>
                            <a:schemeClr val="tx1"/>
                          </a:solidFill>
                        </a:rPr>
                        <a:t>Per-Otto Larsen</a:t>
                      </a:r>
                    </a:p>
                    <a:p>
                      <a:r>
                        <a:rPr lang="nb-NO" sz="1400">
                          <a:solidFill>
                            <a:schemeClr val="tx1"/>
                          </a:solidFill>
                        </a:rPr>
                        <a:t>Kjersti Walseth</a:t>
                      </a:r>
                    </a:p>
                  </a:txBody>
                  <a:tcPr/>
                </a:tc>
                <a:extLst>
                  <a:ext uri="{0D108BD9-81ED-4DB2-BD59-A6C34878D82A}">
                    <a16:rowId xmlns:a16="http://schemas.microsoft.com/office/drawing/2014/main" val="3127560220"/>
                  </a:ext>
                </a:extLst>
              </a:tr>
              <a:tr h="2978328">
                <a:tc>
                  <a:txBody>
                    <a:bodyPr/>
                    <a:lstStyle/>
                    <a:p>
                      <a:r>
                        <a:rPr lang="nb-NO" sz="1400" b="1" i="0">
                          <a:solidFill>
                            <a:schemeClr val="tx1"/>
                          </a:solidFill>
                        </a:rPr>
                        <a:t>Elevtjenesten</a:t>
                      </a:r>
                    </a:p>
                    <a:p>
                      <a:endParaRPr lang="nb-NO" sz="1400" b="1" i="0">
                        <a:solidFill>
                          <a:schemeClr val="tx1"/>
                        </a:solidFill>
                      </a:endParaRPr>
                    </a:p>
                    <a:p>
                      <a:endParaRPr lang="nb-NO" sz="1400" b="1" i="0">
                        <a:solidFill>
                          <a:schemeClr val="tx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r>
                        <a:rPr lang="nb-NO" sz="1400" b="1">
                          <a:solidFill>
                            <a:schemeClr val="tx1"/>
                          </a:solidFill>
                        </a:rPr>
                        <a:t>IKT-ansvarlig</a:t>
                      </a:r>
                    </a:p>
                  </a:txBody>
                  <a:tcPr>
                    <a:solidFill>
                      <a:schemeClr val="tx2"/>
                    </a:solidFill>
                  </a:tcPr>
                </a:tc>
                <a:tc>
                  <a:txBody>
                    <a:bodyPr/>
                    <a:lstStyle/>
                    <a:p>
                      <a:r>
                        <a:rPr lang="nb-NO" sz="1400" b="1">
                          <a:solidFill>
                            <a:schemeClr val="tx1"/>
                          </a:solidFill>
                        </a:rPr>
                        <a:t>Rådgiver</a:t>
                      </a:r>
                    </a:p>
                    <a:p>
                      <a:r>
                        <a:rPr lang="nb-NO" sz="1400" b="1">
                          <a:solidFill>
                            <a:schemeClr val="tx1"/>
                          </a:solidFill>
                        </a:rPr>
                        <a:t>Rådgiver</a:t>
                      </a:r>
                    </a:p>
                    <a:p>
                      <a:r>
                        <a:rPr lang="nb-NO" sz="1400" b="1">
                          <a:solidFill>
                            <a:schemeClr val="tx1"/>
                          </a:solidFill>
                        </a:rPr>
                        <a:t>OT-rådgiver</a:t>
                      </a:r>
                    </a:p>
                    <a:p>
                      <a:endParaRPr lang="nb-NO" sz="1400" b="1">
                        <a:solidFill>
                          <a:schemeClr val="tx1"/>
                        </a:solidFill>
                      </a:endParaRPr>
                    </a:p>
                    <a:p>
                      <a:r>
                        <a:rPr lang="nb-NO" sz="1400" b="1">
                          <a:solidFill>
                            <a:schemeClr val="tx1"/>
                          </a:solidFill>
                        </a:rPr>
                        <a:t>Rus-team</a:t>
                      </a:r>
                    </a:p>
                    <a:p>
                      <a:endParaRPr lang="nb-NO" sz="1400" b="1">
                        <a:solidFill>
                          <a:schemeClr val="tx1"/>
                        </a:solidFill>
                      </a:endParaRPr>
                    </a:p>
                    <a:p>
                      <a:endParaRPr lang="nb-NO" sz="1400" b="1">
                        <a:solidFill>
                          <a:schemeClr val="tx1"/>
                        </a:solidFill>
                      </a:endParaRPr>
                    </a:p>
                    <a:p>
                      <a:r>
                        <a:rPr lang="nb-NO" sz="1400" b="1">
                          <a:solidFill>
                            <a:schemeClr val="tx1"/>
                          </a:solidFill>
                        </a:rPr>
                        <a:t>Helsesykepleier</a:t>
                      </a:r>
                    </a:p>
                    <a:p>
                      <a:endParaRPr lang="nb-NO" sz="1400" b="1">
                        <a:solidFill>
                          <a:schemeClr val="tx1"/>
                        </a:solidFill>
                      </a:endParaRPr>
                    </a:p>
                    <a:p>
                      <a:endParaRPr lang="nb-NO" sz="1400" b="1">
                        <a:solidFill>
                          <a:schemeClr val="tx1"/>
                        </a:solidFill>
                      </a:endParaRPr>
                    </a:p>
                    <a:p>
                      <a:r>
                        <a:rPr lang="nb-NO" sz="1400" b="1">
                          <a:solidFill>
                            <a:schemeClr val="tx1"/>
                          </a:solidFill>
                        </a:rPr>
                        <a:t>PPT/ Psykolog</a:t>
                      </a:r>
                    </a:p>
                    <a:p>
                      <a:endParaRPr lang="nb-NO" sz="1400" b="1">
                        <a:solidFill>
                          <a:schemeClr val="tx1"/>
                        </a:solidFill>
                      </a:endParaRPr>
                    </a:p>
                  </a:txBody>
                  <a:tcPr>
                    <a:solidFill>
                      <a:schemeClr val="tx2"/>
                    </a:solidFill>
                  </a:tcPr>
                </a:tc>
                <a:tc>
                  <a:txBody>
                    <a:bodyPr/>
                    <a:lstStyle/>
                    <a:p>
                      <a:r>
                        <a:rPr lang="nb-NO" sz="1400" b="1">
                          <a:solidFill>
                            <a:schemeClr val="tx1"/>
                          </a:solidFill>
                        </a:rPr>
                        <a:t>Hilde Breiskalbakken (ST/ID)</a:t>
                      </a:r>
                    </a:p>
                    <a:p>
                      <a:r>
                        <a:rPr lang="nb-NO" sz="1400" b="1">
                          <a:solidFill>
                            <a:schemeClr val="tx1"/>
                          </a:solidFill>
                        </a:rPr>
                        <a:t>Nina Ekle (EL/HO)</a:t>
                      </a:r>
                    </a:p>
                    <a:p>
                      <a:r>
                        <a:rPr lang="nb-NO" sz="1400" b="1">
                          <a:solidFill>
                            <a:schemeClr val="tx1"/>
                          </a:solidFill>
                        </a:rPr>
                        <a:t>Runar Nervik</a:t>
                      </a:r>
                    </a:p>
                    <a:p>
                      <a:endParaRPr lang="nb-NO" sz="1400" b="1">
                        <a:solidFill>
                          <a:schemeClr val="tx1"/>
                        </a:solidFill>
                      </a:endParaRPr>
                    </a:p>
                    <a:p>
                      <a:r>
                        <a:rPr lang="nb-NO" sz="1400" b="1">
                          <a:solidFill>
                            <a:schemeClr val="tx1"/>
                          </a:solidFill>
                        </a:rPr>
                        <a:t>Runar Nervik, Stein Brovold</a:t>
                      </a:r>
                    </a:p>
                    <a:p>
                      <a:r>
                        <a:rPr lang="nb-NO" sz="1400" b="1">
                          <a:solidFill>
                            <a:schemeClr val="tx1"/>
                          </a:solidFill>
                        </a:rPr>
                        <a:t>Anette Raita, Veronica Simonsen</a:t>
                      </a:r>
                    </a:p>
                    <a:p>
                      <a:endParaRPr lang="nb-NO" sz="1400" b="1">
                        <a:solidFill>
                          <a:schemeClr val="tx1"/>
                        </a:solidFill>
                      </a:endParaRPr>
                    </a:p>
                    <a:p>
                      <a:r>
                        <a:rPr lang="nb-NO" sz="1400" b="1">
                          <a:solidFill>
                            <a:schemeClr val="tx1"/>
                          </a:solidFill>
                        </a:rPr>
                        <a:t>Camilla Ingdal Hansen</a:t>
                      </a:r>
                    </a:p>
                    <a:p>
                      <a:r>
                        <a:rPr lang="nb-NO" sz="1400" b="1">
                          <a:solidFill>
                            <a:schemeClr val="tx1"/>
                          </a:solidFill>
                        </a:rPr>
                        <a:t>Ingeborg Gurine Kraft</a:t>
                      </a:r>
                    </a:p>
                    <a:p>
                      <a:endParaRPr lang="nb-NO" sz="1400" b="1">
                        <a:solidFill>
                          <a:schemeClr val="tx1"/>
                        </a:solidFill>
                      </a:endParaRPr>
                    </a:p>
                    <a:p>
                      <a:r>
                        <a:rPr lang="nb-NO" sz="1400" b="1">
                          <a:solidFill>
                            <a:schemeClr val="tx1"/>
                          </a:solidFill>
                        </a:rPr>
                        <a:t>Christina Meland Mæhre</a:t>
                      </a:r>
                    </a:p>
                    <a:p>
                      <a:r>
                        <a:rPr lang="nb-NO" sz="1400" b="1">
                          <a:solidFill>
                            <a:schemeClr val="tx1"/>
                          </a:solidFill>
                        </a:rPr>
                        <a:t>Trine </a:t>
                      </a:r>
                      <a:r>
                        <a:rPr lang="nb-NO" sz="1400" b="1" err="1">
                          <a:solidFill>
                            <a:schemeClr val="tx1"/>
                          </a:solidFill>
                        </a:rPr>
                        <a:t>Hedengran</a:t>
                      </a:r>
                      <a:endParaRPr lang="nb-NO" sz="1400" b="1">
                        <a:solidFill>
                          <a:schemeClr val="tx1"/>
                        </a:solidFill>
                      </a:endParaRPr>
                    </a:p>
                    <a:p>
                      <a:r>
                        <a:rPr lang="nb-NO" sz="1400" b="1">
                          <a:solidFill>
                            <a:schemeClr val="tx1"/>
                          </a:solidFill>
                        </a:rPr>
                        <a:t>Julie Aasan Salater</a:t>
                      </a:r>
                    </a:p>
                    <a:p>
                      <a:endParaRPr lang="nb-NO" sz="1400" b="1">
                        <a:solidFill>
                          <a:schemeClr val="tx1"/>
                        </a:solidFill>
                      </a:endParaRPr>
                    </a:p>
                    <a:p>
                      <a:r>
                        <a:rPr lang="nb-NO" sz="1400" b="1">
                          <a:solidFill>
                            <a:schemeClr val="tx1"/>
                          </a:solidFill>
                        </a:rPr>
                        <a:t>Stein Brovold Hansen</a:t>
                      </a:r>
                    </a:p>
                  </a:txBody>
                  <a:tcPr>
                    <a:solidFill>
                      <a:schemeClr val="tx2"/>
                    </a:solidFill>
                  </a:tcPr>
                </a:tc>
                <a:extLst>
                  <a:ext uri="{0D108BD9-81ED-4DB2-BD59-A6C34878D82A}">
                    <a16:rowId xmlns:a16="http://schemas.microsoft.com/office/drawing/2014/main" val="2923193295"/>
                  </a:ext>
                </a:extLst>
              </a:tr>
            </a:tbl>
          </a:graphicData>
        </a:graphic>
      </p:graphicFrame>
      <p:sp>
        <p:nvSpPr>
          <p:cNvPr id="5" name="Tittel 4">
            <a:extLst>
              <a:ext uri="{FF2B5EF4-FFF2-40B4-BE49-F238E27FC236}">
                <a16:creationId xmlns:a16="http://schemas.microsoft.com/office/drawing/2014/main" id="{4BFCFB92-05C9-43A4-BB10-C089D26375F4}"/>
              </a:ext>
            </a:extLst>
          </p:cNvPr>
          <p:cNvSpPr>
            <a:spLocks noGrp="1"/>
          </p:cNvSpPr>
          <p:nvPr>
            <p:ph type="title"/>
          </p:nvPr>
        </p:nvSpPr>
        <p:spPr/>
        <p:txBody>
          <a:bodyPr/>
          <a:lstStyle/>
          <a:p>
            <a:r>
              <a:rPr lang="nb-NO"/>
              <a:t>Presentasjon</a:t>
            </a:r>
          </a:p>
        </p:txBody>
      </p:sp>
    </p:spTree>
    <p:extLst>
      <p:ext uri="{BB962C8B-B14F-4D97-AF65-F5344CB8AC3E}">
        <p14:creationId xmlns:p14="http://schemas.microsoft.com/office/powerpoint/2010/main" val="38003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17F2439-D153-4A2A-2245-7AB3675B3C0A}"/>
              </a:ext>
            </a:extLst>
          </p:cNvPr>
          <p:cNvSpPr>
            <a:spLocks noGrp="1"/>
          </p:cNvSpPr>
          <p:nvPr>
            <p:ph idx="1"/>
          </p:nvPr>
        </p:nvSpPr>
        <p:spPr/>
        <p:txBody>
          <a:bodyPr/>
          <a:lstStyle/>
          <a:p>
            <a:pPr marL="0" lvl="0" indent="0">
              <a:lnSpc>
                <a:spcPct val="107000"/>
              </a:lnSpc>
              <a:buNone/>
            </a:pPr>
            <a:endParaRPr lang="nb-NO" sz="2400"/>
          </a:p>
          <a:p>
            <a:pPr marL="0" lvl="0" indent="0">
              <a:lnSpc>
                <a:spcPct val="107000"/>
              </a:lnSpc>
              <a:buNone/>
            </a:pPr>
            <a:r>
              <a:rPr lang="nb-NO" sz="2400"/>
              <a:t>Vi skaper de tryggeste rammene for best læring og utvikling </a:t>
            </a:r>
          </a:p>
          <a:p>
            <a:pPr marL="0" indent="0">
              <a:lnSpc>
                <a:spcPct val="107000"/>
              </a:lnSpc>
              <a:spcAft>
                <a:spcPts val="800"/>
              </a:spcAft>
              <a:buNone/>
            </a:pPr>
            <a:endParaRPr lang="nb-NO" sz="2400"/>
          </a:p>
          <a:p>
            <a:pPr marL="0" indent="0">
              <a:lnSpc>
                <a:spcPct val="107000"/>
              </a:lnSpc>
              <a:spcAft>
                <a:spcPts val="800"/>
              </a:spcAft>
              <a:buNone/>
            </a:pPr>
            <a:r>
              <a:rPr lang="nb-NO" sz="2400"/>
              <a:t>På Malvik vgs skal alle kunne si: </a:t>
            </a:r>
          </a:p>
          <a:p>
            <a:pPr marL="0" indent="0">
              <a:lnSpc>
                <a:spcPct val="107000"/>
              </a:lnSpc>
              <a:spcAft>
                <a:spcPts val="800"/>
              </a:spcAft>
              <a:buNone/>
            </a:pPr>
            <a:r>
              <a:rPr lang="nb-NO" sz="2400" i="1"/>
              <a:t>«I dag har jeg blitt sett, blitt hørt og fått utnyttet mitt potensial»</a:t>
            </a:r>
          </a:p>
          <a:p>
            <a:pPr marL="0" indent="0">
              <a:buNone/>
            </a:pPr>
            <a:endParaRPr lang="nb-NO"/>
          </a:p>
          <a:p>
            <a:pPr marL="0" indent="0">
              <a:buNone/>
            </a:pPr>
            <a:endParaRPr lang="nb-NO"/>
          </a:p>
          <a:p>
            <a:pPr marL="0" indent="0">
              <a:buNone/>
            </a:pPr>
            <a:r>
              <a:rPr lang="nb-NO" sz="2400" b="1"/>
              <a:t>Våre verdier</a:t>
            </a:r>
            <a:r>
              <a:rPr lang="nb-NO" sz="2400"/>
              <a:t>	Felleskap – Mestring - Kunnskap</a:t>
            </a:r>
          </a:p>
        </p:txBody>
      </p:sp>
      <p:sp>
        <p:nvSpPr>
          <p:cNvPr id="3" name="Tittel 2">
            <a:extLst>
              <a:ext uri="{FF2B5EF4-FFF2-40B4-BE49-F238E27FC236}">
                <a16:creationId xmlns:a16="http://schemas.microsoft.com/office/drawing/2014/main" id="{98D13CE2-A684-CCE7-DF11-A917B36E6B11}"/>
              </a:ext>
            </a:extLst>
          </p:cNvPr>
          <p:cNvSpPr>
            <a:spLocks noGrp="1"/>
          </p:cNvSpPr>
          <p:nvPr>
            <p:ph type="title"/>
          </p:nvPr>
        </p:nvSpPr>
        <p:spPr/>
        <p:txBody>
          <a:bodyPr/>
          <a:lstStyle/>
          <a:p>
            <a:r>
              <a:rPr lang="nb-NO"/>
              <a:t>Vår visjon</a:t>
            </a:r>
          </a:p>
        </p:txBody>
      </p:sp>
    </p:spTree>
    <p:extLst>
      <p:ext uri="{BB962C8B-B14F-4D97-AF65-F5344CB8AC3E}">
        <p14:creationId xmlns:p14="http://schemas.microsoft.com/office/powerpoint/2010/main" val="386031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298E57A2-EF2B-4F1E-9D34-4E03ADCA58DC}"/>
              </a:ext>
            </a:extLst>
          </p:cNvPr>
          <p:cNvSpPr>
            <a:spLocks noGrp="1"/>
          </p:cNvSpPr>
          <p:nvPr>
            <p:ph type="pic" sz="quarter" idx="13"/>
          </p:nvPr>
        </p:nvSpPr>
        <p:spPr/>
        <p:txBody>
          <a:bodyPr/>
          <a:lstStyle/>
          <a:p>
            <a:endParaRPr lang="nb-NO"/>
          </a:p>
        </p:txBody>
      </p:sp>
      <p:sp>
        <p:nvSpPr>
          <p:cNvPr id="2" name="Plassholder for innhold 1">
            <a:extLst>
              <a:ext uri="{FF2B5EF4-FFF2-40B4-BE49-F238E27FC236}">
                <a16:creationId xmlns:a16="http://schemas.microsoft.com/office/drawing/2014/main" id="{38C115D8-6140-4FF8-A84A-61FE81B46C9F}"/>
              </a:ext>
            </a:extLst>
          </p:cNvPr>
          <p:cNvSpPr>
            <a:spLocks noGrp="1"/>
          </p:cNvSpPr>
          <p:nvPr>
            <p:ph type="body" sz="quarter" idx="14"/>
          </p:nvPr>
        </p:nvSpPr>
        <p:spPr>
          <a:xfrm>
            <a:off x="752460" y="1361440"/>
            <a:ext cx="4155149" cy="5208161"/>
          </a:xfrm>
        </p:spPr>
        <p:txBody>
          <a:bodyPr>
            <a:normAutofit/>
          </a:bodyPr>
          <a:lstStyle/>
          <a:p>
            <a:pPr marL="514350" indent="-514350">
              <a:buFont typeface="Arial" panose="020B0604020202020204" pitchFamily="34" charset="0"/>
              <a:buChar char="•"/>
            </a:pPr>
            <a:r>
              <a:rPr lang="nb-NO" sz="2800"/>
              <a:t>God og trygg overgang</a:t>
            </a:r>
          </a:p>
          <a:p>
            <a:pPr marL="514350" indent="-514350">
              <a:buFont typeface="Arial" panose="020B0604020202020204" pitchFamily="34" charset="0"/>
              <a:buChar char="•"/>
            </a:pPr>
            <a:r>
              <a:rPr lang="nb-NO" sz="2800"/>
              <a:t>Relasjoner</a:t>
            </a:r>
          </a:p>
          <a:p>
            <a:pPr marL="514350" indent="-514350">
              <a:buFont typeface="Arial" panose="020B0604020202020204" pitchFamily="34" charset="0"/>
              <a:buChar char="•"/>
            </a:pPr>
            <a:r>
              <a:rPr lang="nb-NO" sz="2800"/>
              <a:t>Makkerskap og klassekart </a:t>
            </a:r>
          </a:p>
          <a:p>
            <a:pPr marL="514350" indent="-514350">
              <a:buFont typeface="Arial" panose="020B0604020202020204" pitchFamily="34" charset="0"/>
              <a:buChar char="•"/>
            </a:pPr>
            <a:r>
              <a:rPr lang="nb-NO" sz="2800"/>
              <a:t>Elevdemokrati/</a:t>
            </a:r>
          </a:p>
          <a:p>
            <a:r>
              <a:rPr lang="nb-NO" sz="2800"/>
              <a:t>    elevmedvirkning </a:t>
            </a:r>
          </a:p>
          <a:p>
            <a:pPr marL="514350" indent="-514350">
              <a:buFont typeface="Arial" panose="020B0604020202020204" pitchFamily="34" charset="0"/>
              <a:buChar char="•"/>
            </a:pPr>
            <a:r>
              <a:rPr lang="nb-NO" sz="2800"/>
              <a:t>Skole-hjem samarbeid</a:t>
            </a:r>
          </a:p>
          <a:p>
            <a:pPr marL="514350" indent="-514350">
              <a:buFont typeface="Arial" panose="020B0604020202020204" pitchFamily="34" charset="0"/>
              <a:buChar char="•"/>
            </a:pPr>
            <a:r>
              <a:rPr lang="nb-NO" sz="2800"/>
              <a:t>Skoleutvalg med </a:t>
            </a:r>
            <a:r>
              <a:rPr lang="nb-NO" sz="2600"/>
              <a:t>foreldrerepresentant fra Vg1</a:t>
            </a:r>
          </a:p>
          <a:p>
            <a:endParaRPr lang="nb-NO"/>
          </a:p>
        </p:txBody>
      </p:sp>
      <p:sp>
        <p:nvSpPr>
          <p:cNvPr id="3" name="Tittel 2">
            <a:extLst>
              <a:ext uri="{FF2B5EF4-FFF2-40B4-BE49-F238E27FC236}">
                <a16:creationId xmlns:a16="http://schemas.microsoft.com/office/drawing/2014/main" id="{C6C8F443-356D-490E-A5C0-6FD97CB9169D}"/>
              </a:ext>
            </a:extLst>
          </p:cNvPr>
          <p:cNvSpPr>
            <a:spLocks noGrp="1"/>
          </p:cNvSpPr>
          <p:nvPr>
            <p:ph type="title"/>
          </p:nvPr>
        </p:nvSpPr>
        <p:spPr/>
        <p:txBody>
          <a:bodyPr>
            <a:normAutofit fontScale="90000"/>
          </a:bodyPr>
          <a:lstStyle/>
          <a:p>
            <a:r>
              <a:rPr lang="nb-NO" sz="4000"/>
              <a:t>SKOLEMILJØ</a:t>
            </a:r>
          </a:p>
        </p:txBody>
      </p:sp>
      <p:pic>
        <p:nvPicPr>
          <p:cNvPr id="4" name="Bilde 3" descr="C:\Users\frakl\AppData\Local\Microsoft\Windows\INetCache\Content.Outlook\Y345I08V\IMG_33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139" y="0"/>
            <a:ext cx="6888861" cy="6857999"/>
          </a:xfrm>
          <a:prstGeom prst="rect">
            <a:avLst/>
          </a:prstGeom>
          <a:noFill/>
          <a:ln>
            <a:noFill/>
          </a:ln>
        </p:spPr>
      </p:pic>
    </p:spTree>
    <p:extLst>
      <p:ext uri="{BB962C8B-B14F-4D97-AF65-F5344CB8AC3E}">
        <p14:creationId xmlns:p14="http://schemas.microsoft.com/office/powerpoint/2010/main" val="65250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utendørs, tre, vann, plante&#10;&#10;Automatisk generert beskrivelse">
            <a:extLst>
              <a:ext uri="{FF2B5EF4-FFF2-40B4-BE49-F238E27FC236}">
                <a16:creationId xmlns:a16="http://schemas.microsoft.com/office/drawing/2014/main" id="{AC895A4F-049B-8F99-66E1-4C8C33B902F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6482" b="18517"/>
          <a:stretch/>
        </p:blipFill>
        <p:spPr>
          <a:xfrm>
            <a:off x="923922" y="883509"/>
            <a:ext cx="10149238" cy="5708951"/>
          </a:xfrm>
          <a:noFill/>
        </p:spPr>
      </p:pic>
      <p:sp>
        <p:nvSpPr>
          <p:cNvPr id="4" name="Tittel 3">
            <a:extLst>
              <a:ext uri="{FF2B5EF4-FFF2-40B4-BE49-F238E27FC236}">
                <a16:creationId xmlns:a16="http://schemas.microsoft.com/office/drawing/2014/main" id="{AD6015DB-E4F9-4E2F-B648-7CF85D9C976D}"/>
              </a:ext>
            </a:extLst>
          </p:cNvPr>
          <p:cNvSpPr>
            <a:spLocks noGrp="1"/>
          </p:cNvSpPr>
          <p:nvPr>
            <p:ph type="title"/>
          </p:nvPr>
        </p:nvSpPr>
        <p:spPr>
          <a:xfrm>
            <a:off x="4225030" y="109423"/>
            <a:ext cx="3902598" cy="492744"/>
          </a:xfrm>
        </p:spPr>
        <p:txBody>
          <a:bodyPr anchor="b">
            <a:normAutofit/>
          </a:bodyPr>
          <a:lstStyle/>
          <a:p>
            <a:pPr algn="ctr"/>
            <a:r>
              <a:rPr lang="nb-NO"/>
              <a:t>Aktivitetsdag</a:t>
            </a:r>
          </a:p>
        </p:txBody>
      </p:sp>
    </p:spTree>
    <p:extLst>
      <p:ext uri="{BB962C8B-B14F-4D97-AF65-F5344CB8AC3E}">
        <p14:creationId xmlns:p14="http://schemas.microsoft.com/office/powerpoint/2010/main" val="121410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7A81563-3BAC-AFA1-8DA6-405219A40FD6}"/>
              </a:ext>
            </a:extLst>
          </p:cNvPr>
          <p:cNvSpPr>
            <a:spLocks noGrp="1"/>
          </p:cNvSpPr>
          <p:nvPr>
            <p:ph idx="1"/>
          </p:nvPr>
        </p:nvSpPr>
        <p:spPr/>
        <p:txBody>
          <a:bodyPr/>
          <a:lstStyle/>
          <a:p>
            <a:pPr marL="0" indent="0">
              <a:buNone/>
            </a:pPr>
            <a:r>
              <a:rPr lang="nb-NO"/>
              <a:t>§12-2</a:t>
            </a:r>
          </a:p>
          <a:p>
            <a:pPr marL="0" indent="0">
              <a:buNone/>
            </a:pPr>
            <a:r>
              <a:rPr lang="nn-NO" sz="2800">
                <a:solidFill>
                  <a:schemeClr val="tx1">
                    <a:lumMod val="85000"/>
                    <a:lumOff val="15000"/>
                  </a:schemeClr>
                </a:solidFill>
                <a:ea typeface="Roboto" panose="02000000000000000000" pitchFamily="2" charset="0"/>
              </a:rPr>
              <a:t>Alle elevar har rett til eit trygt og godt skolemiljø som fremjar helse, </a:t>
            </a:r>
            <a:r>
              <a:rPr lang="nn-NO" sz="2800" err="1">
                <a:ea typeface="Roboto" panose="02000000000000000000" pitchFamily="2" charset="0"/>
              </a:rPr>
              <a:t>inkludering</a:t>
            </a:r>
            <a:r>
              <a:rPr lang="nn-NO" sz="2800">
                <a:solidFill>
                  <a:schemeClr val="tx1">
                    <a:lumMod val="85000"/>
                    <a:lumOff val="15000"/>
                  </a:schemeClr>
                </a:solidFill>
                <a:ea typeface="Roboto" panose="02000000000000000000" pitchFamily="2" charset="0"/>
              </a:rPr>
              <a:t>, trivsel og læring.</a:t>
            </a:r>
          </a:p>
          <a:p>
            <a:pPr marL="0" indent="0">
              <a:buNone/>
            </a:pPr>
            <a:endParaRPr lang="nn-NO">
              <a:solidFill>
                <a:schemeClr val="tx1">
                  <a:lumMod val="85000"/>
                  <a:lumOff val="15000"/>
                </a:schemeClr>
              </a:solidFill>
              <a:latin typeface="Roboto" panose="02000000000000000000" pitchFamily="2" charset="0"/>
              <a:ea typeface="Roboto" panose="02000000000000000000" pitchFamily="2" charset="0"/>
            </a:endParaRPr>
          </a:p>
          <a:p>
            <a:pPr marL="0" indent="0">
              <a:buNone/>
            </a:pPr>
            <a:r>
              <a:rPr lang="nn-NO">
                <a:solidFill>
                  <a:schemeClr val="tx1">
                    <a:lumMod val="85000"/>
                    <a:lumOff val="15000"/>
                  </a:schemeClr>
                </a:solidFill>
                <a:ea typeface="Roboto" panose="02000000000000000000" pitchFamily="2" charset="0"/>
              </a:rPr>
              <a:t>§12-3 Nulltoleranse</a:t>
            </a:r>
          </a:p>
          <a:p>
            <a:pPr marL="0" indent="0">
              <a:buNone/>
            </a:pPr>
            <a:r>
              <a:rPr lang="nn-NO" sz="2800">
                <a:solidFill>
                  <a:schemeClr val="tx1">
                    <a:lumMod val="85000"/>
                    <a:lumOff val="15000"/>
                  </a:schemeClr>
                </a:solidFill>
                <a:ea typeface="Roboto" panose="02000000000000000000" pitchFamily="2" charset="0"/>
              </a:rPr>
              <a:t>Skolen skal ikkje godta krenkjande oppførsel, som til dømes mobbing, vald, diskriminering og trakassering.</a:t>
            </a:r>
            <a:endParaRPr lang="nb-NO"/>
          </a:p>
        </p:txBody>
      </p:sp>
      <p:sp>
        <p:nvSpPr>
          <p:cNvPr id="3" name="Tittel 2">
            <a:extLst>
              <a:ext uri="{FF2B5EF4-FFF2-40B4-BE49-F238E27FC236}">
                <a16:creationId xmlns:a16="http://schemas.microsoft.com/office/drawing/2014/main" id="{C8833664-A6C8-965A-56B0-D9C898BB75E8}"/>
              </a:ext>
            </a:extLst>
          </p:cNvPr>
          <p:cNvSpPr>
            <a:spLocks noGrp="1"/>
          </p:cNvSpPr>
          <p:nvPr>
            <p:ph type="title"/>
          </p:nvPr>
        </p:nvSpPr>
        <p:spPr/>
        <p:txBody>
          <a:bodyPr/>
          <a:lstStyle/>
          <a:p>
            <a:r>
              <a:rPr lang="nb-NO"/>
              <a:t>Retten til et trygt og godt skolemiljø</a:t>
            </a:r>
          </a:p>
        </p:txBody>
      </p:sp>
    </p:spTree>
    <p:extLst>
      <p:ext uri="{BB962C8B-B14F-4D97-AF65-F5344CB8AC3E}">
        <p14:creationId xmlns:p14="http://schemas.microsoft.com/office/powerpoint/2010/main" val="11899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E39FE1-E49F-6D79-8847-F57E349B31CC}"/>
              </a:ext>
            </a:extLst>
          </p:cNvPr>
          <p:cNvSpPr>
            <a:spLocks noGrp="1"/>
          </p:cNvSpPr>
          <p:nvPr>
            <p:ph idx="1"/>
          </p:nvPr>
        </p:nvSpPr>
        <p:spPr/>
        <p:txBody>
          <a:bodyPr>
            <a:normAutofit/>
          </a:bodyPr>
          <a:lstStyle/>
          <a:p>
            <a:pPr marL="0" indent="0">
              <a:buNone/>
            </a:pPr>
            <a:r>
              <a:rPr lang="nb-NO" sz="2400"/>
              <a:t>Plikt til å:</a:t>
            </a:r>
          </a:p>
          <a:p>
            <a:pPr>
              <a:buClrTx/>
            </a:pPr>
            <a:r>
              <a:rPr lang="nb-NO" sz="2400">
                <a:solidFill>
                  <a:srgbClr val="0070C0"/>
                </a:solidFill>
              </a:rPr>
              <a:t>følge med</a:t>
            </a:r>
          </a:p>
          <a:p>
            <a:pPr>
              <a:buClrTx/>
            </a:pPr>
            <a:r>
              <a:rPr lang="nb-NO" sz="2400">
                <a:solidFill>
                  <a:srgbClr val="0070C0"/>
                </a:solidFill>
              </a:rPr>
              <a:t>gripe inn</a:t>
            </a:r>
          </a:p>
          <a:p>
            <a:pPr>
              <a:buClrTx/>
            </a:pPr>
            <a:r>
              <a:rPr lang="nb-NO" sz="2400">
                <a:solidFill>
                  <a:srgbClr val="0070C0"/>
                </a:solidFill>
              </a:rPr>
              <a:t>melde fra</a:t>
            </a:r>
          </a:p>
          <a:p>
            <a:pPr>
              <a:buClrTx/>
            </a:pPr>
            <a:r>
              <a:rPr lang="nb-NO" sz="2400">
                <a:solidFill>
                  <a:srgbClr val="FF0000"/>
                </a:solidFill>
              </a:rPr>
              <a:t>undersøke</a:t>
            </a:r>
          </a:p>
          <a:p>
            <a:pPr>
              <a:buClrTx/>
            </a:pPr>
            <a:r>
              <a:rPr lang="nb-NO" sz="2400">
                <a:solidFill>
                  <a:srgbClr val="FF0000"/>
                </a:solidFill>
              </a:rPr>
              <a:t>sette inn tiltak</a:t>
            </a:r>
          </a:p>
        </p:txBody>
      </p:sp>
      <p:sp>
        <p:nvSpPr>
          <p:cNvPr id="3" name="Tittel 2">
            <a:extLst>
              <a:ext uri="{FF2B5EF4-FFF2-40B4-BE49-F238E27FC236}">
                <a16:creationId xmlns:a16="http://schemas.microsoft.com/office/drawing/2014/main" id="{7C3F854B-8C0E-7B88-15E7-2814746040DA}"/>
              </a:ext>
            </a:extLst>
          </p:cNvPr>
          <p:cNvSpPr>
            <a:spLocks noGrp="1"/>
          </p:cNvSpPr>
          <p:nvPr>
            <p:ph type="title"/>
          </p:nvPr>
        </p:nvSpPr>
        <p:spPr/>
        <p:txBody>
          <a:bodyPr/>
          <a:lstStyle/>
          <a:p>
            <a:r>
              <a:rPr lang="nb-NO"/>
              <a:t>§12-4 Aktivitetsplikten</a:t>
            </a:r>
          </a:p>
        </p:txBody>
      </p:sp>
      <p:sp>
        <p:nvSpPr>
          <p:cNvPr id="5" name="Rektangel 4">
            <a:extLst>
              <a:ext uri="{FF2B5EF4-FFF2-40B4-BE49-F238E27FC236}">
                <a16:creationId xmlns:a16="http://schemas.microsoft.com/office/drawing/2014/main" id="{E0E3E739-680E-83E1-E53D-64579CAFE138}"/>
              </a:ext>
            </a:extLst>
          </p:cNvPr>
          <p:cNvSpPr/>
          <p:nvPr/>
        </p:nvSpPr>
        <p:spPr>
          <a:xfrm>
            <a:off x="4297681" y="2881834"/>
            <a:ext cx="7516546" cy="2246769"/>
          </a:xfrm>
          <a:prstGeom prst="rect">
            <a:avLst/>
          </a:prstGeom>
          <a:solidFill>
            <a:schemeClr val="tx2">
              <a:lumMod val="20000"/>
              <a:lumOff val="80000"/>
            </a:schemeClr>
          </a:solidFill>
        </p:spPr>
        <p:txBody>
          <a:bodyPr wrap="square">
            <a:spAutoFit/>
          </a:bodyPr>
          <a:lstStyle/>
          <a:p>
            <a:r>
              <a:rPr lang="nb-NO" sz="2000"/>
              <a:t>at årsaken til elevens utrygghet eller mistrivsel er forhold som er skjedd utenfor skolens område, begrenser ikke skolens aktivitetsplikt så lenge elevens opplevelse av skolemiljøet påvirkes negativt av det. Dette er blant annet aktuelt i forbindelse med digital mobbing, der krenkelser typisk kan skje utenom skoletiden</a:t>
            </a:r>
          </a:p>
        </p:txBody>
      </p:sp>
    </p:spTree>
    <p:extLst>
      <p:ext uri="{BB962C8B-B14F-4D97-AF65-F5344CB8AC3E}">
        <p14:creationId xmlns:p14="http://schemas.microsoft.com/office/powerpoint/2010/main" val="235351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99A2A14-8EBD-4976-A221-299763977630}"/>
              </a:ext>
            </a:extLst>
          </p:cNvPr>
          <p:cNvSpPr txBox="1"/>
          <p:nvPr/>
        </p:nvSpPr>
        <p:spPr>
          <a:xfrm>
            <a:off x="1085849" y="819150"/>
            <a:ext cx="8382001" cy="461665"/>
          </a:xfrm>
          <a:prstGeom prst="rect">
            <a:avLst/>
          </a:prstGeom>
          <a:solidFill>
            <a:srgbClr val="FFFF00"/>
          </a:solidFill>
        </p:spPr>
        <p:txBody>
          <a:bodyPr wrap="square" rtlCol="0">
            <a:spAutoFit/>
          </a:bodyPr>
          <a:lstStyle/>
          <a:p>
            <a:r>
              <a:rPr lang="nb-NO" sz="2400" b="1"/>
              <a:t>Hva gjør du om du ikke har det greit på skolen?</a:t>
            </a:r>
          </a:p>
        </p:txBody>
      </p:sp>
      <p:sp>
        <p:nvSpPr>
          <p:cNvPr id="3" name="Ellipse 2">
            <a:extLst>
              <a:ext uri="{FF2B5EF4-FFF2-40B4-BE49-F238E27FC236}">
                <a16:creationId xmlns:a16="http://schemas.microsoft.com/office/drawing/2014/main" id="{E49095DB-4F61-4259-AD39-B47861E2C157}"/>
              </a:ext>
            </a:extLst>
          </p:cNvPr>
          <p:cNvSpPr/>
          <p:nvPr/>
        </p:nvSpPr>
        <p:spPr>
          <a:xfrm>
            <a:off x="1352811" y="3018773"/>
            <a:ext cx="4947781" cy="2304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a:solidFill>
                  <a:schemeClr val="tx1"/>
                </a:solidFill>
              </a:rPr>
              <a:t>Snakk med en voksen du stoler på!</a:t>
            </a:r>
          </a:p>
        </p:txBody>
      </p:sp>
      <p:cxnSp>
        <p:nvCxnSpPr>
          <p:cNvPr id="5" name="Rett pilkobling 4">
            <a:extLst>
              <a:ext uri="{FF2B5EF4-FFF2-40B4-BE49-F238E27FC236}">
                <a16:creationId xmlns:a16="http://schemas.microsoft.com/office/drawing/2014/main" id="{96F0B2E3-4B9D-4911-9AFC-EEC9452CF947}"/>
              </a:ext>
            </a:extLst>
          </p:cNvPr>
          <p:cNvCxnSpPr>
            <a:cxnSpLocks/>
          </p:cNvCxnSpPr>
          <p:nvPr/>
        </p:nvCxnSpPr>
        <p:spPr>
          <a:xfrm>
            <a:off x="3707704" y="1440493"/>
            <a:ext cx="0" cy="131523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8" name="TekstSylinder 7">
            <a:extLst>
              <a:ext uri="{FF2B5EF4-FFF2-40B4-BE49-F238E27FC236}">
                <a16:creationId xmlns:a16="http://schemas.microsoft.com/office/drawing/2014/main" id="{4BAD3A51-5274-4521-ABED-6D06B62E276B}"/>
              </a:ext>
            </a:extLst>
          </p:cNvPr>
          <p:cNvSpPr txBox="1"/>
          <p:nvPr/>
        </p:nvSpPr>
        <p:spPr>
          <a:xfrm>
            <a:off x="8455068" y="3045409"/>
            <a:ext cx="3169085" cy="1938992"/>
          </a:xfrm>
          <a:prstGeom prst="rect">
            <a:avLst/>
          </a:prstGeom>
          <a:solidFill>
            <a:srgbClr val="FFFF00"/>
          </a:solidFill>
        </p:spPr>
        <p:txBody>
          <a:bodyPr wrap="square" rtlCol="0">
            <a:spAutoFit/>
          </a:bodyPr>
          <a:lstStyle/>
          <a:p>
            <a:r>
              <a:rPr lang="nb-NO" sz="2400" b="1"/>
              <a:t>Dersom du mistenker at noen andre ikke har det greit på skolen?</a:t>
            </a:r>
          </a:p>
        </p:txBody>
      </p:sp>
      <p:pic>
        <p:nvPicPr>
          <p:cNvPr id="9" name="Bilde 8">
            <a:extLst>
              <a:ext uri="{FF2B5EF4-FFF2-40B4-BE49-F238E27FC236}">
                <a16:creationId xmlns:a16="http://schemas.microsoft.com/office/drawing/2014/main" id="{3F2B9065-031D-4735-B2C8-C5603E6EB65A}"/>
              </a:ext>
            </a:extLst>
          </p:cNvPr>
          <p:cNvPicPr>
            <a:picLocks noChangeAspect="1"/>
          </p:cNvPicPr>
          <p:nvPr/>
        </p:nvPicPr>
        <p:blipFill>
          <a:blip r:embed="rId3"/>
          <a:stretch>
            <a:fillRect/>
          </a:stretch>
        </p:blipFill>
        <p:spPr>
          <a:xfrm rot="5400000">
            <a:off x="7032633" y="3234550"/>
            <a:ext cx="481626" cy="1560711"/>
          </a:xfrm>
          <a:prstGeom prst="rect">
            <a:avLst/>
          </a:prstGeom>
        </p:spPr>
      </p:pic>
    </p:spTree>
    <p:extLst>
      <p:ext uri="{BB962C8B-B14F-4D97-AF65-F5344CB8AC3E}">
        <p14:creationId xmlns:p14="http://schemas.microsoft.com/office/powerpoint/2010/main" val="2005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owerpoint_16-9.potx [Skrivebeskyttet]" id="{4ABA6D61-1C86-4896-9A1D-2D2F18432DCF}" vid="{03E1B8CC-1C77-442E-A837-828EF623C81F}"/>
    </a:ext>
  </a:extLst>
</a:theme>
</file>

<file path=ppt/theme/theme2.xml><?xml version="1.0" encoding="utf-8"?>
<a:theme xmlns:a="http://schemas.openxmlformats.org/drawingml/2006/main" name="2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875DE1E3B5A948B1449A89C819226E" ma:contentTypeVersion="28" ma:contentTypeDescription="Opprett et nytt dokument." ma:contentTypeScope="" ma:versionID="9d2dd8335abe9b528cdf6c79757ecbd0">
  <xsd:schema xmlns:xsd="http://www.w3.org/2001/XMLSchema" xmlns:xs="http://www.w3.org/2001/XMLSchema" xmlns:p="http://schemas.microsoft.com/office/2006/metadata/properties" xmlns:ns3="e8a1641a-0cc9-4087-9755-cdbedf3e9110" xmlns:ns4="133a6bb0-cd30-49e5-93e5-c83254004c04" targetNamespace="http://schemas.microsoft.com/office/2006/metadata/properties" ma:root="true" ma:fieldsID="d5925215444e4855e8c479040fc61a5d" ns3:_="" ns4:_="">
    <xsd:import namespace="e8a1641a-0cc9-4087-9755-cdbedf3e9110"/>
    <xsd:import namespace="133a6bb0-cd30-49e5-93e5-c83254004c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1641a-0cc9-4087-9755-cdbedf3e911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a6bb0-cd30-49e5-93e5-c83254004c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faultSectionNames xmlns="133a6bb0-cd30-49e5-93e5-c83254004c04" xsi:nil="true"/>
    <Is_Collaboration_Space_Locked xmlns="133a6bb0-cd30-49e5-93e5-c83254004c04" xsi:nil="true"/>
    <AppVersion xmlns="133a6bb0-cd30-49e5-93e5-c83254004c04" xsi:nil="true"/>
    <Templates xmlns="133a6bb0-cd30-49e5-93e5-c83254004c04" xsi:nil="true"/>
    <FolderType xmlns="133a6bb0-cd30-49e5-93e5-c83254004c04" xsi:nil="true"/>
    <Students xmlns="133a6bb0-cd30-49e5-93e5-c83254004c04">
      <UserInfo>
        <DisplayName/>
        <AccountId xsi:nil="true"/>
        <AccountType/>
      </UserInfo>
    </Students>
    <Student_Groups xmlns="133a6bb0-cd30-49e5-93e5-c83254004c04">
      <UserInfo>
        <DisplayName/>
        <AccountId xsi:nil="true"/>
        <AccountType/>
      </UserInfo>
    </Student_Groups>
    <Self_Registration_Enabled xmlns="133a6bb0-cd30-49e5-93e5-c83254004c04" xsi:nil="true"/>
    <Invited_Students xmlns="133a6bb0-cd30-49e5-93e5-c83254004c04" xsi:nil="true"/>
    <Invited_Teachers xmlns="133a6bb0-cd30-49e5-93e5-c83254004c04" xsi:nil="true"/>
    <Owner xmlns="133a6bb0-cd30-49e5-93e5-c83254004c04">
      <UserInfo>
        <DisplayName/>
        <AccountId xsi:nil="true"/>
        <AccountType/>
      </UserInfo>
    </Owner>
    <Teachers xmlns="133a6bb0-cd30-49e5-93e5-c83254004c04">
      <UserInfo>
        <DisplayName/>
        <AccountId xsi:nil="true"/>
        <AccountType/>
      </UserInfo>
    </Teachers>
    <Has_Teacher_Only_SectionGroup xmlns="133a6bb0-cd30-49e5-93e5-c83254004c04" xsi:nil="true"/>
    <NotebookType xmlns="133a6bb0-cd30-49e5-93e5-c83254004c04" xsi:nil="true"/>
    <CultureName xmlns="133a6bb0-cd30-49e5-93e5-c83254004c04" xsi:nil="true"/>
  </documentManagement>
</p:properties>
</file>

<file path=customXml/itemProps1.xml><?xml version="1.0" encoding="utf-8"?>
<ds:datastoreItem xmlns:ds="http://schemas.openxmlformats.org/officeDocument/2006/customXml" ds:itemID="{99B1D5FD-C691-4951-A285-1B233BDDAE37}">
  <ds:schemaRefs>
    <ds:schemaRef ds:uri="133a6bb0-cd30-49e5-93e5-c83254004c04"/>
    <ds:schemaRef ds:uri="e8a1641a-0cc9-4087-9755-cdbedf3e91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EA5361-3B3A-416A-98C1-C209C9C9F957}">
  <ds:schemaRefs>
    <ds:schemaRef ds:uri="http://schemas.microsoft.com/sharepoint/v3/contenttype/forms"/>
  </ds:schemaRefs>
</ds:datastoreItem>
</file>

<file path=customXml/itemProps3.xml><?xml version="1.0" encoding="utf-8"?>
<ds:datastoreItem xmlns:ds="http://schemas.openxmlformats.org/officeDocument/2006/customXml" ds:itemID="{04CF2802-CAFA-4D78-BE57-709988BE2C80}">
  <ds:schemaRefs>
    <ds:schemaRef ds:uri="133a6bb0-cd30-49e5-93e5-c83254004c04"/>
    <ds:schemaRef ds:uri="e8a1641a-0cc9-4087-9755-cdbedf3e91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6334d01-13b9-4531-a3a6-532e479d9a1a}" enabled="0" method="" siteId="{b6334d01-13b9-4531-a3a6-532e479d9a1a}" removed="1"/>
</clbl:labelList>
</file>

<file path=docProps/app.xml><?xml version="1.0" encoding="utf-8"?>
<Properties xmlns="http://schemas.openxmlformats.org/officeDocument/2006/extended-properties" xmlns:vt="http://schemas.openxmlformats.org/officeDocument/2006/docPropsVTypes">
  <Template>trfk_powerpoint_16-9</Template>
  <Application>Microsoft Office PowerPoint</Application>
  <PresentationFormat>Widescreen</PresentationFormat>
  <Slides>19</Slides>
  <Notes>17</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TRFK</vt:lpstr>
      <vt:lpstr>2_TRFK</vt:lpstr>
      <vt:lpstr>FORESATTEmøte for vg1</vt:lpstr>
      <vt:lpstr>PROGRAM</vt:lpstr>
      <vt:lpstr>Presentasjon</vt:lpstr>
      <vt:lpstr>Vår visjon</vt:lpstr>
      <vt:lpstr>SKOLEMILJØ</vt:lpstr>
      <vt:lpstr>Aktivitetsdag</vt:lpstr>
      <vt:lpstr>Retten til et trygt og godt skolemiljø</vt:lpstr>
      <vt:lpstr>§12-4 Aktivitetsplikten</vt:lpstr>
      <vt:lpstr>PowerPoint Presentation</vt:lpstr>
      <vt:lpstr>RUSSEgrupper</vt:lpstr>
      <vt:lpstr>Invitasjon til foreldremøte med Arman Vestad 20. Oktober</vt:lpstr>
      <vt:lpstr>Sterk, Snill og ubehagelig</vt:lpstr>
      <vt:lpstr>FRAVÆR</vt:lpstr>
      <vt:lpstr>FRAVÆR</vt:lpstr>
      <vt:lpstr>VISMA INSCHOOL</vt:lpstr>
      <vt:lpstr>VISMA INSCHOOL</vt:lpstr>
      <vt:lpstr>PowerPoint Presentation</vt:lpstr>
      <vt:lpstr>Klassevis samling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 for vg1</dc:title>
  <dc:creator>Sigrid Marumsrud</dc:creator>
  <cp:revision>1</cp:revision>
  <dcterms:created xsi:type="dcterms:W3CDTF">2018-08-27T08:14:19Z</dcterms:created>
  <dcterms:modified xsi:type="dcterms:W3CDTF">2025-08-28T15:52:25Z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0x01010089875DE1E3B5A948B1449A89C819226E</vt:lpwstr>
  </property>
</Properties>
</file>