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86" r:id="rId7"/>
    <p:sldId id="289" r:id="rId8"/>
    <p:sldId id="260" r:id="rId9"/>
    <p:sldId id="284" r:id="rId10"/>
    <p:sldId id="261" r:id="rId11"/>
    <p:sldId id="277" r:id="rId12"/>
    <p:sldId id="264" r:id="rId13"/>
    <p:sldId id="288" r:id="rId14"/>
    <p:sldId id="262" r:id="rId15"/>
    <p:sldId id="263" r:id="rId16"/>
    <p:sldId id="265" r:id="rId17"/>
    <p:sldId id="281" r:id="rId18"/>
    <p:sldId id="267" r:id="rId19"/>
    <p:sldId id="278" r:id="rId20"/>
    <p:sldId id="269" r:id="rId21"/>
    <p:sldId id="282" r:id="rId22"/>
    <p:sldId id="270" r:id="rId23"/>
    <p:sldId id="271" r:id="rId24"/>
    <p:sldId id="279" r:id="rId25"/>
    <p:sldId id="291" r:id="rId26"/>
    <p:sldId id="290" r:id="rId27"/>
    <p:sldId id="280" r:id="rId28"/>
    <p:sldId id="274" r:id="rId29"/>
    <p:sldId id="275" r:id="rId30"/>
    <p:sldId id="283" r:id="rId31"/>
    <p:sldId id="285" r:id="rId32"/>
    <p:sldId id="293" r:id="rId33"/>
    <p:sldId id="276" r:id="rId34"/>
    <p:sldId id="258"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36" autoAdjust="0"/>
    <p:restoredTop sz="94694"/>
  </p:normalViewPr>
  <p:slideViewPr>
    <p:cSldViewPr snapToGrid="0">
      <p:cViewPr varScale="1">
        <p:scale>
          <a:sx n="113" d="100"/>
          <a:sy n="113" d="100"/>
        </p:scale>
        <p:origin x="200" y="3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18" name="grafikk">
            <a:extLst>
              <a:ext uri="{FF2B5EF4-FFF2-40B4-BE49-F238E27FC236}">
                <a16:creationId xmlns:a16="http://schemas.microsoft.com/office/drawing/2014/main" id="{36A72C8F-C33A-45AB-91BF-D23C7D50EEE5}"/>
              </a:ext>
            </a:extLst>
          </p:cNvPr>
          <p:cNvSpPr/>
          <p:nvPr userDrawn="1"/>
        </p:nvSpPr>
        <p:spPr>
          <a:xfrm>
            <a:off x="1" y="1548194"/>
            <a:ext cx="12193524" cy="53098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rgbClr val="000000"/>
              </a:solidFill>
            </a:endParaRPr>
          </a:p>
        </p:txBody>
      </p:sp>
      <p:sp>
        <p:nvSpPr>
          <p:cNvPr id="2" name="Title 1"/>
          <p:cNvSpPr>
            <a:spLocks noGrp="1"/>
          </p:cNvSpPr>
          <p:nvPr>
            <p:ph type="ctrTitle"/>
          </p:nvPr>
        </p:nvSpPr>
        <p:spPr>
          <a:xfrm>
            <a:off x="914400" y="2535896"/>
            <a:ext cx="10363200" cy="1121846"/>
          </a:xfrm>
        </p:spPr>
        <p:txBody>
          <a:bodyPr anchor="b">
            <a:normAutofit/>
          </a:bodyPr>
          <a:lstStyle>
            <a:lvl1pPr algn="ctr">
              <a:defRPr sz="4050" cap="all" baseline="0">
                <a:solidFill>
                  <a:srgbClr val="000000"/>
                </a:solidFill>
              </a:defRPr>
            </a:lvl1pPr>
          </a:lstStyle>
          <a:p>
            <a:r>
              <a:rPr lang="nb-NO"/>
              <a:t>Klikk for å redigere tittelstil</a:t>
            </a:r>
            <a:endParaRPr lang="en-US"/>
          </a:p>
        </p:txBody>
      </p:sp>
      <p:sp>
        <p:nvSpPr>
          <p:cNvPr id="3" name="Subtitle 2"/>
          <p:cNvSpPr>
            <a:spLocks noGrp="1"/>
          </p:cNvSpPr>
          <p:nvPr>
            <p:ph type="subTitle" idx="1"/>
          </p:nvPr>
        </p:nvSpPr>
        <p:spPr>
          <a:xfrm>
            <a:off x="914400" y="3795998"/>
            <a:ext cx="10363200" cy="984885"/>
          </a:xfrm>
        </p:spPr>
        <p:txBody>
          <a:bodyPr>
            <a:normAutofit/>
          </a:bodyPr>
          <a:lstStyle>
            <a:lvl1pPr marL="0" indent="0" algn="ctr">
              <a:buNone/>
              <a:defRPr sz="32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sp>
        <p:nvSpPr>
          <p:cNvPr id="4" name="tittelside" hidden="1">
            <a:extLst>
              <a:ext uri="{FF2B5EF4-FFF2-40B4-BE49-F238E27FC236}">
                <a16:creationId xmlns:a16="http://schemas.microsoft.com/office/drawing/2014/main" id="{42594168-4B05-4509-8809-6558E9660824}"/>
              </a:ext>
            </a:extLst>
          </p:cNvPr>
          <p:cNvSpPr/>
          <p:nvPr userDrawn="1"/>
        </p:nvSpPr>
        <p:spPr>
          <a:xfrm>
            <a:off x="449705" y="97436"/>
            <a:ext cx="779488" cy="232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solidFill>
                <a:srgbClr val="000000"/>
              </a:solidFill>
            </a:endParaRPr>
          </a:p>
        </p:txBody>
      </p:sp>
      <p:pic>
        <p:nvPicPr>
          <p:cNvPr id="7" name="Bilde 6">
            <a:extLst>
              <a:ext uri="{FF2B5EF4-FFF2-40B4-BE49-F238E27FC236}">
                <a16:creationId xmlns:a16="http://schemas.microsoft.com/office/drawing/2014/main" id="{53C00A96-9228-4E6E-AE76-CA1B57587F0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41246" y="396187"/>
            <a:ext cx="2137011" cy="671811"/>
          </a:xfrm>
          <a:prstGeom prst="rect">
            <a:avLst/>
          </a:prstGeom>
        </p:spPr>
      </p:pic>
    </p:spTree>
    <p:extLst>
      <p:ext uri="{BB962C8B-B14F-4D97-AF65-F5344CB8AC3E}">
        <p14:creationId xmlns:p14="http://schemas.microsoft.com/office/powerpoint/2010/main" val="1749673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vl1pPr>
          </a:lstStyle>
          <a:p>
            <a:r>
              <a:rPr lang="nb-NO"/>
              <a:t>Klikk for å redigere tittelstil</a:t>
            </a:r>
            <a:endParaRPr lang="en-US"/>
          </a:p>
        </p:txBody>
      </p:sp>
      <p:sp>
        <p:nvSpPr>
          <p:cNvPr id="3" name="Date Placeholder 2"/>
          <p:cNvSpPr>
            <a:spLocks noGrp="1"/>
          </p:cNvSpPr>
          <p:nvPr>
            <p:ph type="dt" sz="half" idx="10"/>
          </p:nvPr>
        </p:nvSpPr>
        <p:spPr/>
        <p:txBody>
          <a:bodyPr/>
          <a:lstStyle/>
          <a:p>
            <a:fld id="{6A1A0E74-B8A8-4360-A367-9FF538085BF2}" type="datetimeFigureOut">
              <a:rPr lang="nb-NO" smtClean="0"/>
              <a:t>08.08.2023</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36457444-737A-4256-A71F-2C8225BFF095}" type="slidenum">
              <a:rPr lang="nb-NO" smtClean="0"/>
              <a:t>‹#›</a:t>
            </a:fld>
            <a:endParaRPr lang="nb-NO"/>
          </a:p>
        </p:txBody>
      </p:sp>
    </p:spTree>
    <p:extLst>
      <p:ext uri="{BB962C8B-B14F-4D97-AF65-F5344CB8AC3E}">
        <p14:creationId xmlns:p14="http://schemas.microsoft.com/office/powerpoint/2010/main" val="614398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A0E74-B8A8-4360-A367-9FF538085BF2}" type="datetimeFigureOut">
              <a:rPr lang="nb-NO" smtClean="0"/>
              <a:t>08.08.2023</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36457444-737A-4256-A71F-2C8225BFF095}" type="slidenum">
              <a:rPr lang="nb-NO" smtClean="0"/>
              <a:t>‹#›</a:t>
            </a:fld>
            <a:endParaRPr lang="nb-NO"/>
          </a:p>
        </p:txBody>
      </p:sp>
    </p:spTree>
    <p:extLst>
      <p:ext uri="{BB962C8B-B14F-4D97-AF65-F5344CB8AC3E}">
        <p14:creationId xmlns:p14="http://schemas.microsoft.com/office/powerpoint/2010/main" val="1446497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Logoside">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A63DFC49-49A2-44B8-B23A-B4A841426F3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500" b="12500"/>
          <a:stretch/>
        </p:blipFill>
        <p:spPr>
          <a:xfrm>
            <a:off x="0" y="-1"/>
            <a:ext cx="12192000" cy="6858001"/>
          </a:xfrm>
          <a:prstGeom prst="rect">
            <a:avLst/>
          </a:prstGeom>
        </p:spPr>
      </p:pic>
      <p:sp>
        <p:nvSpPr>
          <p:cNvPr id="2" name="TekstSylinder 1">
            <a:extLst>
              <a:ext uri="{FF2B5EF4-FFF2-40B4-BE49-F238E27FC236}">
                <a16:creationId xmlns:a16="http://schemas.microsoft.com/office/drawing/2014/main" id="{0547DE91-F021-4E3A-9BBE-7FC68723FEC6}"/>
              </a:ext>
            </a:extLst>
          </p:cNvPr>
          <p:cNvSpPr txBox="1"/>
          <p:nvPr userDrawn="1"/>
        </p:nvSpPr>
        <p:spPr>
          <a:xfrm>
            <a:off x="2316480" y="5035631"/>
            <a:ext cx="7559040" cy="292388"/>
          </a:xfrm>
          <a:prstGeom prst="rect">
            <a:avLst/>
          </a:prstGeom>
          <a:noFill/>
        </p:spPr>
        <p:txBody>
          <a:bodyPr wrap="square" rtlCol="0">
            <a:spAutoFit/>
          </a:bodyPr>
          <a:lstStyle/>
          <a:p>
            <a:pPr algn="ctr"/>
            <a:r>
              <a:rPr lang="nb-NO" sz="1300"/>
              <a:t>trondelagfylke.no | fb.com/</a:t>
            </a:r>
            <a:r>
              <a:rPr lang="nb-NO" sz="1300" err="1"/>
              <a:t>trondelagfylke</a:t>
            </a:r>
            <a:endParaRPr lang="nb-NO" sz="1300"/>
          </a:p>
        </p:txBody>
      </p:sp>
    </p:spTree>
    <p:extLst>
      <p:ext uri="{BB962C8B-B14F-4D97-AF65-F5344CB8AC3E}">
        <p14:creationId xmlns:p14="http://schemas.microsoft.com/office/powerpoint/2010/main" val="3606132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10" name="Plassholder for bilde 9">
            <a:extLst>
              <a:ext uri="{FF2B5EF4-FFF2-40B4-BE49-F238E27FC236}">
                <a16:creationId xmlns:a16="http://schemas.microsoft.com/office/drawing/2014/main" id="{6E293DF4-167E-4F98-9D9A-566E0E9752FB}"/>
              </a:ext>
            </a:extLst>
          </p:cNvPr>
          <p:cNvSpPr>
            <a:spLocks noGrp="1"/>
          </p:cNvSpPr>
          <p:nvPr>
            <p:ph type="pic" sz="quarter" idx="10"/>
          </p:nvPr>
        </p:nvSpPr>
        <p:spPr>
          <a:xfrm>
            <a:off x="0" y="0"/>
            <a:ext cx="12192000" cy="4734592"/>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p>
        </p:txBody>
      </p:sp>
      <p:sp>
        <p:nvSpPr>
          <p:cNvPr id="2" name="Title 1"/>
          <p:cNvSpPr>
            <a:spLocks noGrp="1"/>
          </p:cNvSpPr>
          <p:nvPr>
            <p:ph type="title"/>
          </p:nvPr>
        </p:nvSpPr>
        <p:spPr>
          <a:xfrm>
            <a:off x="831851" y="4977980"/>
            <a:ext cx="10515600" cy="775597"/>
          </a:xfrm>
        </p:spPr>
        <p:txBody>
          <a:bodyPr anchor="ctr" anchorCtr="0">
            <a:normAutofit/>
          </a:bodyPr>
          <a:lstStyle>
            <a:lvl1pPr algn="ctr">
              <a:defRPr sz="2800" baseline="0"/>
            </a:lvl1pPr>
          </a:lstStyle>
          <a:p>
            <a:r>
              <a:rPr lang="nb-NO"/>
              <a:t>Klikk for å redigere tittelstil</a:t>
            </a:r>
            <a:endParaRPr lang="en-US"/>
          </a:p>
        </p:txBody>
      </p:sp>
      <p:sp>
        <p:nvSpPr>
          <p:cNvPr id="3" name="Text Placeholder 2"/>
          <p:cNvSpPr>
            <a:spLocks noGrp="1"/>
          </p:cNvSpPr>
          <p:nvPr>
            <p:ph type="body" idx="1"/>
          </p:nvPr>
        </p:nvSpPr>
        <p:spPr>
          <a:xfrm>
            <a:off x="831851" y="5800962"/>
            <a:ext cx="10515600" cy="553998"/>
          </a:xfrm>
        </p:spPr>
        <p:txBody>
          <a:bodyPr>
            <a:norm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Tree>
    <p:extLst>
      <p:ext uri="{BB962C8B-B14F-4D97-AF65-F5344CB8AC3E}">
        <p14:creationId xmlns:p14="http://schemas.microsoft.com/office/powerpoint/2010/main" val="3637136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9" name="grafikk">
            <a:extLst>
              <a:ext uri="{FF2B5EF4-FFF2-40B4-BE49-F238E27FC236}">
                <a16:creationId xmlns:a16="http://schemas.microsoft.com/office/drawing/2014/main" id="{442E5E1F-5E54-4B09-9810-9D1AFB1B9578}"/>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6A1A0E74-B8A8-4360-A367-9FF538085BF2}" type="datetimeFigureOut">
              <a:rPr lang="nb-NO" smtClean="0"/>
              <a:t>08.08.2023</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36457444-737A-4256-A71F-2C8225BFF095}" type="slidenum">
              <a:rPr lang="nb-NO" smtClean="0"/>
              <a:t>‹#›</a:t>
            </a:fld>
            <a:endParaRPr lang="nb-NO"/>
          </a:p>
        </p:txBody>
      </p:sp>
      <p:sp>
        <p:nvSpPr>
          <p:cNvPr id="8" name="Tittel 7">
            <a:extLst>
              <a:ext uri="{FF2B5EF4-FFF2-40B4-BE49-F238E27FC236}">
                <a16:creationId xmlns:a16="http://schemas.microsoft.com/office/drawing/2014/main" id="{ECCF3988-3131-4965-BFAC-2EF8935A2312}"/>
              </a:ext>
            </a:extLst>
          </p:cNvPr>
          <p:cNvSpPr>
            <a:spLocks noGrp="1"/>
          </p:cNvSpPr>
          <p:nvPr>
            <p:ph type="title"/>
          </p:nvPr>
        </p:nvSpPr>
        <p:spPr/>
        <p:txBody>
          <a:bodyPr/>
          <a:lstStyle>
            <a:lvl1pPr>
              <a:defRPr cap="none" baseline="0"/>
            </a:lvl1pPr>
          </a:lstStyle>
          <a:p>
            <a:r>
              <a:rPr lang="nb-NO"/>
              <a:t>Klikk for å redigere tittelstil</a:t>
            </a:r>
          </a:p>
        </p:txBody>
      </p:sp>
    </p:spTree>
    <p:extLst>
      <p:ext uri="{BB962C8B-B14F-4D97-AF65-F5344CB8AC3E}">
        <p14:creationId xmlns:p14="http://schemas.microsoft.com/office/powerpoint/2010/main" val="1868801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9" name="grafikk">
            <a:extLst>
              <a:ext uri="{FF2B5EF4-FFF2-40B4-BE49-F238E27FC236}">
                <a16:creationId xmlns:a16="http://schemas.microsoft.com/office/drawing/2014/main" id="{D8C7FABD-B60D-4278-8B7A-4CE212162DD1}"/>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 name="Title 1"/>
          <p:cNvSpPr>
            <a:spLocks noGrp="1"/>
          </p:cNvSpPr>
          <p:nvPr>
            <p:ph type="title"/>
          </p:nvPr>
        </p:nvSpPr>
        <p:spPr/>
        <p:txBody>
          <a:bodyPr/>
          <a:lstStyle>
            <a:lvl1pPr>
              <a:defRPr cap="none" baseline="0"/>
            </a:lvl1pPr>
          </a:lstStyle>
          <a:p>
            <a:r>
              <a:rPr lang="nb-NO"/>
              <a:t>Klikk for å redigere tittelstil</a:t>
            </a:r>
            <a:endParaRPr lang="en-US"/>
          </a:p>
        </p:txBody>
      </p:sp>
      <p:sp>
        <p:nvSpPr>
          <p:cNvPr id="5" name="Date Placeholder 4"/>
          <p:cNvSpPr>
            <a:spLocks noGrp="1"/>
          </p:cNvSpPr>
          <p:nvPr>
            <p:ph type="dt" sz="half" idx="10"/>
          </p:nvPr>
        </p:nvSpPr>
        <p:spPr/>
        <p:txBody>
          <a:bodyPr/>
          <a:lstStyle/>
          <a:p>
            <a:fld id="{6A1A0E74-B8A8-4360-A367-9FF538085BF2}" type="datetimeFigureOut">
              <a:rPr lang="nb-NO" smtClean="0"/>
              <a:t>08.08.2023</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sp>
        <p:nvSpPr>
          <p:cNvPr id="8" name="Content Placeholder 2">
            <a:extLst>
              <a:ext uri="{FF2B5EF4-FFF2-40B4-BE49-F238E27FC236}">
                <a16:creationId xmlns:a16="http://schemas.microsoft.com/office/drawing/2014/main" id="{E768D46C-2C47-41CD-86BA-93183D68605A}"/>
              </a:ext>
            </a:extLst>
          </p:cNvPr>
          <p:cNvSpPr>
            <a:spLocks noGrp="1"/>
          </p:cNvSpPr>
          <p:nvPr>
            <p:ph idx="1"/>
          </p:nvPr>
        </p:nvSpPr>
        <p:spPr>
          <a:xfrm>
            <a:off x="6254893" y="2115183"/>
            <a:ext cx="5184648" cy="395310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0" name="Content Placeholder 2">
            <a:extLst>
              <a:ext uri="{FF2B5EF4-FFF2-40B4-BE49-F238E27FC236}">
                <a16:creationId xmlns:a16="http://schemas.microsoft.com/office/drawing/2014/main" id="{4239B1D9-21EF-47DC-9EB0-171837799AF0}"/>
              </a:ext>
            </a:extLst>
          </p:cNvPr>
          <p:cNvSpPr>
            <a:spLocks noGrp="1"/>
          </p:cNvSpPr>
          <p:nvPr>
            <p:ph idx="13"/>
          </p:nvPr>
        </p:nvSpPr>
        <p:spPr>
          <a:xfrm>
            <a:off x="753693" y="2115183"/>
            <a:ext cx="5184648" cy="395310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1173511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13" name="grafikk">
            <a:extLst>
              <a:ext uri="{FF2B5EF4-FFF2-40B4-BE49-F238E27FC236}">
                <a16:creationId xmlns:a16="http://schemas.microsoft.com/office/drawing/2014/main" id="{40C17E66-2E97-4F81-8F6E-EF36FBE47B27}"/>
              </a:ext>
            </a:extLst>
          </p:cNvPr>
          <p:cNvSpPr/>
          <p:nvPr userDrawn="1"/>
        </p:nvSpPr>
        <p:spPr>
          <a:xfrm>
            <a:off x="1" y="1620203"/>
            <a:ext cx="12193524" cy="28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11" name="Content Placeholder 2">
            <a:extLst>
              <a:ext uri="{FF2B5EF4-FFF2-40B4-BE49-F238E27FC236}">
                <a16:creationId xmlns:a16="http://schemas.microsoft.com/office/drawing/2014/main" id="{0290DF0D-5186-43A8-9F17-7965A23969C6}"/>
              </a:ext>
            </a:extLst>
          </p:cNvPr>
          <p:cNvSpPr>
            <a:spLocks noGrp="1"/>
          </p:cNvSpPr>
          <p:nvPr>
            <p:ph idx="13"/>
          </p:nvPr>
        </p:nvSpPr>
        <p:spPr>
          <a:xfrm>
            <a:off x="6254893" y="2583181"/>
            <a:ext cx="5184648" cy="3485110"/>
          </a:xfrm>
        </p:spPr>
        <p:txBody>
          <a:bodyPr>
            <a:normAutofit/>
          </a:bodyPr>
          <a:lstStyle>
            <a:lvl1pPr>
              <a:defRPr sz="2400"/>
            </a:lvl1pPr>
            <a:lvl2pPr>
              <a:defRPr sz="2000"/>
            </a:lvl2pPr>
            <a:lvl3pPr>
              <a:defRPr sz="1800"/>
            </a:lvl3pPr>
            <a:lvl4pPr>
              <a:defRPr sz="1600"/>
            </a:lvl4pPr>
            <a:lvl5pPr>
              <a:defRPr sz="1400"/>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2" name="Content Placeholder 2">
            <a:extLst>
              <a:ext uri="{FF2B5EF4-FFF2-40B4-BE49-F238E27FC236}">
                <a16:creationId xmlns:a16="http://schemas.microsoft.com/office/drawing/2014/main" id="{B24674BD-61C0-4B57-8F0A-E639D160D1D6}"/>
              </a:ext>
            </a:extLst>
          </p:cNvPr>
          <p:cNvSpPr>
            <a:spLocks noGrp="1"/>
          </p:cNvSpPr>
          <p:nvPr>
            <p:ph idx="14"/>
          </p:nvPr>
        </p:nvSpPr>
        <p:spPr>
          <a:xfrm>
            <a:off x="753693" y="2583181"/>
            <a:ext cx="5184648" cy="3485110"/>
          </a:xfrm>
        </p:spPr>
        <p:txBody>
          <a:bodyPr>
            <a:normAutofit/>
          </a:bodyPr>
          <a:lstStyle>
            <a:lvl1pPr>
              <a:defRPr sz="2400"/>
            </a:lvl1pPr>
            <a:lvl2pPr>
              <a:defRPr sz="2000"/>
            </a:lvl2pPr>
            <a:lvl3pPr>
              <a:defRPr sz="1800"/>
            </a:lvl3pPr>
            <a:lvl4pPr>
              <a:defRPr sz="1600"/>
            </a:lvl4pPr>
            <a:lvl5pPr>
              <a:defRPr sz="1400"/>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3" name="Text Placeholder 2"/>
          <p:cNvSpPr>
            <a:spLocks noGrp="1"/>
          </p:cNvSpPr>
          <p:nvPr>
            <p:ph type="body" idx="1"/>
          </p:nvPr>
        </p:nvSpPr>
        <p:spPr>
          <a:xfrm>
            <a:off x="753693" y="2115183"/>
            <a:ext cx="5184648" cy="36933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5" name="Text Placeholder 4"/>
          <p:cNvSpPr>
            <a:spLocks noGrp="1"/>
          </p:cNvSpPr>
          <p:nvPr>
            <p:ph type="body" sz="quarter" idx="3"/>
          </p:nvPr>
        </p:nvSpPr>
        <p:spPr>
          <a:xfrm>
            <a:off x="6254892" y="2115183"/>
            <a:ext cx="5184648" cy="36933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7" name="Date Placeholder 6"/>
          <p:cNvSpPr>
            <a:spLocks noGrp="1"/>
          </p:cNvSpPr>
          <p:nvPr>
            <p:ph type="dt" sz="half" idx="10"/>
          </p:nvPr>
        </p:nvSpPr>
        <p:spPr/>
        <p:txBody>
          <a:bodyPr/>
          <a:lstStyle/>
          <a:p>
            <a:fld id="{6A1A0E74-B8A8-4360-A367-9FF538085BF2}" type="datetimeFigureOut">
              <a:rPr lang="nb-NO" smtClean="0"/>
              <a:t>08.08.2023</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36457444-737A-4256-A71F-2C8225BFF095}" type="slidenum">
              <a:rPr lang="nb-NO" smtClean="0"/>
              <a:t>‹#›</a:t>
            </a:fld>
            <a:endParaRPr lang="nb-NO"/>
          </a:p>
        </p:txBody>
      </p:sp>
      <p:sp>
        <p:nvSpPr>
          <p:cNvPr id="10" name="Tittel 9">
            <a:extLst>
              <a:ext uri="{FF2B5EF4-FFF2-40B4-BE49-F238E27FC236}">
                <a16:creationId xmlns:a16="http://schemas.microsoft.com/office/drawing/2014/main" id="{C82FA1FD-E97A-4C0F-AA26-530A2E5063FD}"/>
              </a:ext>
            </a:extLst>
          </p:cNvPr>
          <p:cNvSpPr>
            <a:spLocks noGrp="1"/>
          </p:cNvSpPr>
          <p:nvPr>
            <p:ph type="title"/>
          </p:nvPr>
        </p:nvSpPr>
        <p:spPr/>
        <p:txBody>
          <a:bodyPr/>
          <a:lstStyle>
            <a:lvl1pPr>
              <a:defRPr cap="none" baseline="0"/>
            </a:lvl1pPr>
          </a:lstStyle>
          <a:p>
            <a:r>
              <a:rPr lang="nb-NO"/>
              <a:t>Klikk for å redigere tittelstil</a:t>
            </a:r>
          </a:p>
        </p:txBody>
      </p:sp>
    </p:spTree>
    <p:extLst>
      <p:ext uri="{BB962C8B-B14F-4D97-AF65-F5344CB8AC3E}">
        <p14:creationId xmlns:p14="http://schemas.microsoft.com/office/powerpoint/2010/main" val="806214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 tekst og bilde HØYRE">
    <p:spTree>
      <p:nvGrpSpPr>
        <p:cNvPr id="1" name=""/>
        <p:cNvGrpSpPr/>
        <p:nvPr/>
      </p:nvGrpSpPr>
      <p:grpSpPr>
        <a:xfrm>
          <a:off x="0" y="0"/>
          <a:ext cx="0" cy="0"/>
          <a:chOff x="0" y="0"/>
          <a:chExt cx="0" cy="0"/>
        </a:xfrm>
      </p:grpSpPr>
      <p:sp>
        <p:nvSpPr>
          <p:cNvPr id="13" name="Plassholder for bilde 9">
            <a:extLst>
              <a:ext uri="{FF2B5EF4-FFF2-40B4-BE49-F238E27FC236}">
                <a16:creationId xmlns:a16="http://schemas.microsoft.com/office/drawing/2014/main" id="{5ACCAEB8-6144-42EB-BBDC-F55020068F26}"/>
              </a:ext>
            </a:extLst>
          </p:cNvPr>
          <p:cNvSpPr>
            <a:spLocks noGrp="1"/>
          </p:cNvSpPr>
          <p:nvPr>
            <p:ph type="pic" sz="quarter" idx="13"/>
          </p:nvPr>
        </p:nvSpPr>
        <p:spPr>
          <a:xfrm>
            <a:off x="5303139" y="0"/>
            <a:ext cx="6888861" cy="6858000"/>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p>
        </p:txBody>
      </p:sp>
      <p:sp>
        <p:nvSpPr>
          <p:cNvPr id="5" name="Date Placeholder 4"/>
          <p:cNvSpPr>
            <a:spLocks noGrp="1"/>
          </p:cNvSpPr>
          <p:nvPr>
            <p:ph type="dt" sz="half" idx="10"/>
          </p:nvPr>
        </p:nvSpPr>
        <p:spPr/>
        <p:txBody>
          <a:bodyPr/>
          <a:lstStyle/>
          <a:p>
            <a:fld id="{6A1A0E74-B8A8-4360-A367-9FF538085BF2}" type="datetimeFigureOut">
              <a:rPr lang="nb-NO" smtClean="0"/>
              <a:t>08.08.2023</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pic>
        <p:nvPicPr>
          <p:cNvPr id="8" name="logo_gul">
            <a:extLst>
              <a:ext uri="{FF2B5EF4-FFF2-40B4-BE49-F238E27FC236}">
                <a16:creationId xmlns:a16="http://schemas.microsoft.com/office/drawing/2014/main" id="{FC393D3E-C050-40F9-816F-B6EA7FC3FB3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pic>
        <p:nvPicPr>
          <p:cNvPr id="9" name="logo_beige" descr="Et bilde som inneholder verktøy, skrunøkkel&#10;&#10;Beskrivelse som er generert med høy visshet" hidden="1">
            <a:extLst>
              <a:ext uri="{FF2B5EF4-FFF2-40B4-BE49-F238E27FC236}">
                <a16:creationId xmlns:a16="http://schemas.microsoft.com/office/drawing/2014/main" id="{ABE5CBE6-E2D6-4553-A491-4D45E48597A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pic>
        <p:nvPicPr>
          <p:cNvPr id="10" name="logo_bla" descr="Et bilde som inneholder objekt&#10;&#10;Beskrivelse som er generert med høy visshet" hidden="1">
            <a:extLst>
              <a:ext uri="{FF2B5EF4-FFF2-40B4-BE49-F238E27FC236}">
                <a16:creationId xmlns:a16="http://schemas.microsoft.com/office/drawing/2014/main" id="{810A30F1-52BB-4D05-9919-9D60AECB773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358969" y="457257"/>
            <a:ext cx="548640" cy="612362"/>
          </a:xfrm>
          <a:prstGeom prst="rect">
            <a:avLst/>
          </a:prstGeom>
        </p:spPr>
      </p:pic>
      <p:sp>
        <p:nvSpPr>
          <p:cNvPr id="15" name="Plassholder for tekst 14">
            <a:extLst>
              <a:ext uri="{FF2B5EF4-FFF2-40B4-BE49-F238E27FC236}">
                <a16:creationId xmlns:a16="http://schemas.microsoft.com/office/drawing/2014/main" id="{110E2EE2-CC4E-47F3-AABC-347A7D985C8A}"/>
              </a:ext>
            </a:extLst>
          </p:cNvPr>
          <p:cNvSpPr>
            <a:spLocks noGrp="1"/>
          </p:cNvSpPr>
          <p:nvPr>
            <p:ph type="body" sz="quarter" idx="14"/>
          </p:nvPr>
        </p:nvSpPr>
        <p:spPr>
          <a:xfrm>
            <a:off x="752460" y="1480991"/>
            <a:ext cx="4155149" cy="4695972"/>
          </a:xfrm>
        </p:spPr>
        <p:txBody>
          <a:bodyPr>
            <a:normAutofit/>
          </a:bodyPr>
          <a:lstStyle>
            <a:lvl1pPr marL="0" indent="0">
              <a:buNone/>
              <a:defRPr sz="1400"/>
            </a:lvl1pPr>
          </a:lstStyle>
          <a:p>
            <a:pPr lvl="0"/>
            <a:r>
              <a:rPr lang="nb-NO"/>
              <a:t>Rediger tekststiler i malen</a:t>
            </a:r>
          </a:p>
        </p:txBody>
      </p:sp>
      <p:sp>
        <p:nvSpPr>
          <p:cNvPr id="12" name="Title 1">
            <a:extLst>
              <a:ext uri="{FF2B5EF4-FFF2-40B4-BE49-F238E27FC236}">
                <a16:creationId xmlns:a16="http://schemas.microsoft.com/office/drawing/2014/main" id="{D054E4EC-00C2-4E18-90E6-EF2CA9475D8F}"/>
              </a:ext>
            </a:extLst>
          </p:cNvPr>
          <p:cNvSpPr>
            <a:spLocks noGrp="1"/>
          </p:cNvSpPr>
          <p:nvPr>
            <p:ph type="title"/>
          </p:nvPr>
        </p:nvSpPr>
        <p:spPr>
          <a:xfrm>
            <a:off x="752459" y="288398"/>
            <a:ext cx="3326055" cy="830997"/>
          </a:xfrm>
        </p:spPr>
        <p:txBody>
          <a:bodyPr anchor="b" anchorCtr="0">
            <a:normAutofit/>
          </a:bodyPr>
          <a:lstStyle>
            <a:lvl1pPr>
              <a:spcAft>
                <a:spcPts val="0"/>
              </a:spcAft>
              <a:defRPr sz="2000" cap="none" baseline="0"/>
            </a:lvl1pPr>
          </a:lstStyle>
          <a:p>
            <a:r>
              <a:rPr lang="nb-NO"/>
              <a:t>Klikk for å redigere tittelstil</a:t>
            </a:r>
            <a:endParaRPr lang="en-US"/>
          </a:p>
        </p:txBody>
      </p:sp>
    </p:spTree>
    <p:extLst>
      <p:ext uri="{BB962C8B-B14F-4D97-AF65-F5344CB8AC3E}">
        <p14:creationId xmlns:p14="http://schemas.microsoft.com/office/powerpoint/2010/main" val="3704808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tekst og bilde VENSTRE">
    <p:spTree>
      <p:nvGrpSpPr>
        <p:cNvPr id="1" name=""/>
        <p:cNvGrpSpPr/>
        <p:nvPr/>
      </p:nvGrpSpPr>
      <p:grpSpPr>
        <a:xfrm>
          <a:off x="0" y="0"/>
          <a:ext cx="0" cy="0"/>
          <a:chOff x="0" y="0"/>
          <a:chExt cx="0" cy="0"/>
        </a:xfrm>
      </p:grpSpPr>
      <p:sp>
        <p:nvSpPr>
          <p:cNvPr id="13" name="Plassholder for bilde 9">
            <a:extLst>
              <a:ext uri="{FF2B5EF4-FFF2-40B4-BE49-F238E27FC236}">
                <a16:creationId xmlns:a16="http://schemas.microsoft.com/office/drawing/2014/main" id="{5ACCAEB8-6144-42EB-BBDC-F55020068F26}"/>
              </a:ext>
            </a:extLst>
          </p:cNvPr>
          <p:cNvSpPr>
            <a:spLocks noGrp="1"/>
          </p:cNvSpPr>
          <p:nvPr>
            <p:ph type="pic" sz="quarter" idx="13"/>
          </p:nvPr>
        </p:nvSpPr>
        <p:spPr>
          <a:xfrm>
            <a:off x="2" y="0"/>
            <a:ext cx="5280660" cy="6858000"/>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p>
        </p:txBody>
      </p:sp>
      <p:sp>
        <p:nvSpPr>
          <p:cNvPr id="5" name="Date Placeholder 4"/>
          <p:cNvSpPr>
            <a:spLocks noGrp="1"/>
          </p:cNvSpPr>
          <p:nvPr>
            <p:ph type="dt" sz="half" idx="10"/>
          </p:nvPr>
        </p:nvSpPr>
        <p:spPr/>
        <p:txBody>
          <a:bodyPr/>
          <a:lstStyle/>
          <a:p>
            <a:fld id="{6A1A0E74-B8A8-4360-A367-9FF538085BF2}" type="datetimeFigureOut">
              <a:rPr lang="nb-NO" smtClean="0"/>
              <a:t>08.08.2023</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36457444-737A-4256-A71F-2C8225BFF095}" type="slidenum">
              <a:rPr lang="nb-NO" smtClean="0"/>
              <a:t>‹#›</a:t>
            </a:fld>
            <a:endParaRPr lang="nb-NO"/>
          </a:p>
        </p:txBody>
      </p:sp>
      <p:sp>
        <p:nvSpPr>
          <p:cNvPr id="15" name="Plassholder for tekst 14">
            <a:extLst>
              <a:ext uri="{FF2B5EF4-FFF2-40B4-BE49-F238E27FC236}">
                <a16:creationId xmlns:a16="http://schemas.microsoft.com/office/drawing/2014/main" id="{110E2EE2-CC4E-47F3-AABC-347A7D985C8A}"/>
              </a:ext>
            </a:extLst>
          </p:cNvPr>
          <p:cNvSpPr>
            <a:spLocks noGrp="1"/>
          </p:cNvSpPr>
          <p:nvPr>
            <p:ph type="body" sz="quarter" idx="14"/>
          </p:nvPr>
        </p:nvSpPr>
        <p:spPr>
          <a:xfrm>
            <a:off x="6144768" y="1480991"/>
            <a:ext cx="5294773" cy="4695972"/>
          </a:xfrm>
        </p:spPr>
        <p:txBody>
          <a:bodyPr>
            <a:normAutofit/>
          </a:bodyPr>
          <a:lstStyle>
            <a:lvl1pPr marL="0" indent="0">
              <a:buNone/>
              <a:defRPr sz="1400"/>
            </a:lvl1pPr>
          </a:lstStyle>
          <a:p>
            <a:pPr lvl="0"/>
            <a:r>
              <a:rPr lang="nb-NO"/>
              <a:t>Rediger tekststiler i malen</a:t>
            </a:r>
          </a:p>
        </p:txBody>
      </p:sp>
      <p:sp>
        <p:nvSpPr>
          <p:cNvPr id="10" name="Title 1">
            <a:extLst>
              <a:ext uri="{FF2B5EF4-FFF2-40B4-BE49-F238E27FC236}">
                <a16:creationId xmlns:a16="http://schemas.microsoft.com/office/drawing/2014/main" id="{51F5788C-2F9F-421F-A3B1-5E4BD0F8017D}"/>
              </a:ext>
            </a:extLst>
          </p:cNvPr>
          <p:cNvSpPr>
            <a:spLocks noGrp="1"/>
          </p:cNvSpPr>
          <p:nvPr>
            <p:ph type="title"/>
          </p:nvPr>
        </p:nvSpPr>
        <p:spPr>
          <a:xfrm>
            <a:off x="6144768" y="288398"/>
            <a:ext cx="4334653" cy="830997"/>
          </a:xfrm>
        </p:spPr>
        <p:txBody>
          <a:bodyPr anchor="b" anchorCtr="0">
            <a:normAutofit/>
          </a:bodyPr>
          <a:lstStyle>
            <a:lvl1pPr>
              <a:spcAft>
                <a:spcPts val="0"/>
              </a:spcAft>
              <a:defRPr sz="2000" cap="none" baseline="0"/>
            </a:lvl1pPr>
          </a:lstStyle>
          <a:p>
            <a:r>
              <a:rPr lang="nb-NO"/>
              <a:t>Klikk for å redigere tittelstil</a:t>
            </a:r>
            <a:endParaRPr lang="en-US"/>
          </a:p>
        </p:txBody>
      </p:sp>
    </p:spTree>
    <p:extLst>
      <p:ext uri="{BB962C8B-B14F-4D97-AF65-F5344CB8AC3E}">
        <p14:creationId xmlns:p14="http://schemas.microsoft.com/office/powerpoint/2010/main" val="247662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tel, bilde og teks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A0E74-B8A8-4360-A367-9FF538085BF2}" type="datetimeFigureOut">
              <a:rPr lang="nb-NO" smtClean="0"/>
              <a:t>08.08.2023</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36457444-737A-4256-A71F-2C8225BFF095}" type="slidenum">
              <a:rPr lang="nb-NO" smtClean="0"/>
              <a:t>‹#›</a:t>
            </a:fld>
            <a:endParaRPr lang="nb-NO"/>
          </a:p>
        </p:txBody>
      </p:sp>
      <p:sp>
        <p:nvSpPr>
          <p:cNvPr id="6" name="Plassholder for bilde 9">
            <a:extLst>
              <a:ext uri="{FF2B5EF4-FFF2-40B4-BE49-F238E27FC236}">
                <a16:creationId xmlns:a16="http://schemas.microsoft.com/office/drawing/2014/main" id="{E4C9F498-6F44-4CA2-AF18-37B16BED12C0}"/>
              </a:ext>
            </a:extLst>
          </p:cNvPr>
          <p:cNvSpPr>
            <a:spLocks noGrp="1" noChangeAspect="1"/>
          </p:cNvSpPr>
          <p:nvPr>
            <p:ph type="pic" sz="quarter" idx="13"/>
          </p:nvPr>
        </p:nvSpPr>
        <p:spPr>
          <a:xfrm>
            <a:off x="720082" y="1847023"/>
            <a:ext cx="6248810" cy="3514958"/>
          </a:xfrm>
          <a:solidFill>
            <a:schemeClr val="bg1">
              <a:lumMod val="50000"/>
            </a:schemeClr>
          </a:solidFill>
        </p:spPr>
        <p:txBody>
          <a:bodyPr tIns="360000">
            <a:normAutofit/>
          </a:bodyPr>
          <a:lstStyle>
            <a:lvl1pPr marL="0" indent="0" algn="ctr">
              <a:buNone/>
              <a:defRPr sz="1400"/>
            </a:lvl1pPr>
          </a:lstStyle>
          <a:p>
            <a:r>
              <a:rPr lang="nb-NO"/>
              <a:t>Klikk på ikonet for å legge til et bilde</a:t>
            </a:r>
          </a:p>
        </p:txBody>
      </p:sp>
      <p:sp>
        <p:nvSpPr>
          <p:cNvPr id="8" name="Plassholder for tekst 14">
            <a:extLst>
              <a:ext uri="{FF2B5EF4-FFF2-40B4-BE49-F238E27FC236}">
                <a16:creationId xmlns:a16="http://schemas.microsoft.com/office/drawing/2014/main" id="{0F42FF05-9A5C-42EA-96C3-47171AE49D66}"/>
              </a:ext>
            </a:extLst>
          </p:cNvPr>
          <p:cNvSpPr>
            <a:spLocks noGrp="1"/>
          </p:cNvSpPr>
          <p:nvPr>
            <p:ph type="body" sz="quarter" idx="14"/>
          </p:nvPr>
        </p:nvSpPr>
        <p:spPr>
          <a:xfrm>
            <a:off x="7536943" y="1847032"/>
            <a:ext cx="3902599" cy="4329930"/>
          </a:xfrm>
        </p:spPr>
        <p:txBody>
          <a:bodyPr>
            <a:normAutofit/>
          </a:bodyPr>
          <a:lstStyle>
            <a:lvl1pPr marL="0" indent="0">
              <a:buNone/>
              <a:defRPr sz="1400"/>
            </a:lvl1pPr>
          </a:lstStyle>
          <a:p>
            <a:pPr lvl="0"/>
            <a:r>
              <a:rPr lang="nb-NO"/>
              <a:t>Rediger tekststiler i malen</a:t>
            </a:r>
          </a:p>
        </p:txBody>
      </p:sp>
      <p:sp>
        <p:nvSpPr>
          <p:cNvPr id="10" name="Title 1">
            <a:extLst>
              <a:ext uri="{FF2B5EF4-FFF2-40B4-BE49-F238E27FC236}">
                <a16:creationId xmlns:a16="http://schemas.microsoft.com/office/drawing/2014/main" id="{DADD6478-91A1-4964-ACA2-E26D9F4BD632}"/>
              </a:ext>
            </a:extLst>
          </p:cNvPr>
          <p:cNvSpPr>
            <a:spLocks noGrp="1"/>
          </p:cNvSpPr>
          <p:nvPr>
            <p:ph type="title"/>
          </p:nvPr>
        </p:nvSpPr>
        <p:spPr>
          <a:xfrm>
            <a:off x="7536943" y="681038"/>
            <a:ext cx="3902598" cy="830997"/>
          </a:xfrm>
        </p:spPr>
        <p:txBody>
          <a:bodyPr anchor="b" anchorCtr="0">
            <a:normAutofit/>
          </a:bodyPr>
          <a:lstStyle>
            <a:lvl1pPr>
              <a:spcAft>
                <a:spcPts val="0"/>
              </a:spcAft>
              <a:defRPr sz="2000" cap="none" baseline="0"/>
            </a:lvl1pPr>
          </a:lstStyle>
          <a:p>
            <a:r>
              <a:rPr lang="nb-NO"/>
              <a:t>Klikk for å redigere tittelstil</a:t>
            </a:r>
            <a:endParaRPr lang="en-US"/>
          </a:p>
        </p:txBody>
      </p:sp>
    </p:spTree>
    <p:extLst>
      <p:ext uri="{BB962C8B-B14F-4D97-AF65-F5344CB8AC3E}">
        <p14:creationId xmlns:p14="http://schemas.microsoft.com/office/powerpoint/2010/main" val="1162141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or tekst">
    <p:spTree>
      <p:nvGrpSpPr>
        <p:cNvPr id="1" name=""/>
        <p:cNvGrpSpPr/>
        <p:nvPr/>
      </p:nvGrpSpPr>
      <p:grpSpPr>
        <a:xfrm>
          <a:off x="0" y="0"/>
          <a:ext cx="0" cy="0"/>
          <a:chOff x="0" y="0"/>
          <a:chExt cx="0" cy="0"/>
        </a:xfrm>
      </p:grpSpPr>
      <p:sp>
        <p:nvSpPr>
          <p:cNvPr id="12" name="Plassholder for tekst 7">
            <a:extLst>
              <a:ext uri="{FF2B5EF4-FFF2-40B4-BE49-F238E27FC236}">
                <a16:creationId xmlns:a16="http://schemas.microsoft.com/office/drawing/2014/main" id="{E63E4E42-00DC-4CD8-8D2A-A2ED1C35DDD0}"/>
              </a:ext>
            </a:extLst>
          </p:cNvPr>
          <p:cNvSpPr>
            <a:spLocks noGrp="1"/>
          </p:cNvSpPr>
          <p:nvPr>
            <p:ph type="body" sz="quarter" idx="15"/>
          </p:nvPr>
        </p:nvSpPr>
        <p:spPr>
          <a:xfrm>
            <a:off x="1479550" y="2438271"/>
            <a:ext cx="8999871" cy="3738692"/>
          </a:xfrm>
        </p:spPr>
        <p:txBody>
          <a:bodyPr anchor="t" anchorCtr="0">
            <a:normAutofit/>
          </a:bodyPr>
          <a:lstStyle>
            <a:lvl1pPr marL="0" indent="0">
              <a:buNone/>
              <a:defRPr sz="1800"/>
            </a:lvl1pPr>
          </a:lstStyle>
          <a:p>
            <a:pPr lvl="0"/>
            <a:r>
              <a:rPr lang="nb-NO"/>
              <a:t>Rediger tekststiler i malen</a:t>
            </a:r>
          </a:p>
        </p:txBody>
      </p:sp>
      <p:sp>
        <p:nvSpPr>
          <p:cNvPr id="3" name="Date Placeholder 2"/>
          <p:cNvSpPr>
            <a:spLocks noGrp="1"/>
          </p:cNvSpPr>
          <p:nvPr>
            <p:ph type="dt" sz="half" idx="10"/>
          </p:nvPr>
        </p:nvSpPr>
        <p:spPr/>
        <p:txBody>
          <a:bodyPr/>
          <a:lstStyle/>
          <a:p>
            <a:fld id="{6A1A0E74-B8A8-4360-A367-9FF538085BF2}" type="datetimeFigureOut">
              <a:rPr lang="nb-NO" smtClean="0"/>
              <a:t>08.08.2023</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36457444-737A-4256-A71F-2C8225BFF095}" type="slidenum">
              <a:rPr lang="nb-NO" smtClean="0"/>
              <a:t>‹#›</a:t>
            </a:fld>
            <a:endParaRPr lang="nb-NO"/>
          </a:p>
        </p:txBody>
      </p:sp>
      <p:sp>
        <p:nvSpPr>
          <p:cNvPr id="8" name="Plassholder for tekst 7">
            <a:extLst>
              <a:ext uri="{FF2B5EF4-FFF2-40B4-BE49-F238E27FC236}">
                <a16:creationId xmlns:a16="http://schemas.microsoft.com/office/drawing/2014/main" id="{4FBCB943-AE00-4825-843E-FE156C6BDC30}"/>
              </a:ext>
            </a:extLst>
          </p:cNvPr>
          <p:cNvSpPr>
            <a:spLocks noGrp="1"/>
          </p:cNvSpPr>
          <p:nvPr>
            <p:ph type="body" sz="quarter" idx="13"/>
          </p:nvPr>
        </p:nvSpPr>
        <p:spPr>
          <a:xfrm>
            <a:off x="1479550" y="1212534"/>
            <a:ext cx="8999871" cy="984885"/>
          </a:xfrm>
        </p:spPr>
        <p:txBody>
          <a:bodyPr anchor="b" anchorCtr="0">
            <a:normAutofit/>
          </a:bodyPr>
          <a:lstStyle>
            <a:lvl1pPr marL="0" indent="0">
              <a:buNone/>
              <a:defRPr sz="3200"/>
            </a:lvl1pPr>
          </a:lstStyle>
          <a:p>
            <a:pPr lvl="0"/>
            <a:r>
              <a:rPr lang="nb-NO"/>
              <a:t>Rediger tekststiler i malen</a:t>
            </a:r>
          </a:p>
        </p:txBody>
      </p:sp>
      <p:pic>
        <p:nvPicPr>
          <p:cNvPr id="6" name="Bilde 5">
            <a:extLst>
              <a:ext uri="{FF2B5EF4-FFF2-40B4-BE49-F238E27FC236}">
                <a16:creationId xmlns:a16="http://schemas.microsoft.com/office/drawing/2014/main" id="{3F609443-9AE4-46E7-8FE7-2CE88496B03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40812" y="396050"/>
            <a:ext cx="2137880" cy="672085"/>
          </a:xfrm>
          <a:prstGeom prst="rect">
            <a:avLst/>
          </a:prstGeom>
        </p:spPr>
      </p:pic>
    </p:spTree>
    <p:extLst>
      <p:ext uri="{BB962C8B-B14F-4D97-AF65-F5344CB8AC3E}">
        <p14:creationId xmlns:p14="http://schemas.microsoft.com/office/powerpoint/2010/main" val="1725870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3693" y="326129"/>
            <a:ext cx="9601200" cy="1107996"/>
          </a:xfrm>
          <a:prstGeom prst="rect">
            <a:avLst/>
          </a:prstGeom>
        </p:spPr>
        <p:txBody>
          <a:bodyPr vert="horz" lIns="0" tIns="0" rIns="0" bIns="0" rtlCol="0" anchor="ctr">
            <a:normAutofit/>
          </a:bodyPr>
          <a:lstStyle/>
          <a:p>
            <a:r>
              <a:rPr lang="nb-NO"/>
              <a:t>Klikk for å redigere tittelstil</a:t>
            </a:r>
            <a:endParaRPr lang="en-US"/>
          </a:p>
        </p:txBody>
      </p:sp>
      <p:sp>
        <p:nvSpPr>
          <p:cNvPr id="3" name="Text Placeholder 2"/>
          <p:cNvSpPr>
            <a:spLocks noGrp="1"/>
          </p:cNvSpPr>
          <p:nvPr>
            <p:ph type="body" idx="1"/>
          </p:nvPr>
        </p:nvSpPr>
        <p:spPr>
          <a:xfrm>
            <a:off x="753693" y="2115183"/>
            <a:ext cx="10685848" cy="3953108"/>
          </a:xfrm>
          <a:prstGeom prst="rect">
            <a:avLst/>
          </a:prstGeom>
        </p:spPr>
        <p:txBody>
          <a:bodyPr vert="horz" lIns="0" tIns="0" rIns="0" bIns="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2"/>
          </p:nvPr>
        </p:nvSpPr>
        <p:spPr>
          <a:xfrm>
            <a:off x="752459" y="6446580"/>
            <a:ext cx="1920240" cy="184666"/>
          </a:xfrm>
          <a:prstGeom prst="rect">
            <a:avLst/>
          </a:prstGeom>
        </p:spPr>
        <p:txBody>
          <a:bodyPr vert="horz" lIns="0" tIns="0" rIns="0" bIns="0" rtlCol="0" anchor="ctr">
            <a:spAutoFit/>
          </a:bodyPr>
          <a:lstStyle>
            <a:lvl1pPr algn="l">
              <a:lnSpc>
                <a:spcPct val="100000"/>
              </a:lnSpc>
              <a:spcBef>
                <a:spcPts val="0"/>
              </a:spcBef>
              <a:defRPr sz="1200">
                <a:solidFill>
                  <a:schemeClr val="tx1"/>
                </a:solidFill>
              </a:defRPr>
            </a:lvl1pPr>
          </a:lstStyle>
          <a:p>
            <a:fld id="{6A1A0E74-B8A8-4360-A367-9FF538085BF2}" type="datetimeFigureOut">
              <a:rPr lang="nb-NO" smtClean="0"/>
              <a:pPr/>
              <a:t>08.08.2023</a:t>
            </a:fld>
            <a:endParaRPr lang="nb-NO"/>
          </a:p>
        </p:txBody>
      </p:sp>
      <p:sp>
        <p:nvSpPr>
          <p:cNvPr id="5" name="Footer Placeholder 4"/>
          <p:cNvSpPr>
            <a:spLocks noGrp="1"/>
          </p:cNvSpPr>
          <p:nvPr>
            <p:ph type="ftr" sz="quarter" idx="3"/>
          </p:nvPr>
        </p:nvSpPr>
        <p:spPr>
          <a:xfrm>
            <a:off x="3215640" y="6446580"/>
            <a:ext cx="5760720" cy="184666"/>
          </a:xfrm>
          <a:prstGeom prst="rect">
            <a:avLst/>
          </a:prstGeom>
        </p:spPr>
        <p:txBody>
          <a:bodyPr vert="horz" lIns="0" tIns="0" rIns="0" bIns="0" rtlCol="0" anchor="ctr">
            <a:spAutoFit/>
          </a:bodyPr>
          <a:lstStyle>
            <a:lvl1pPr algn="ctr">
              <a:lnSpc>
                <a:spcPct val="100000"/>
              </a:lnSpc>
              <a:spcBef>
                <a:spcPts val="0"/>
              </a:spcBef>
              <a:defRPr sz="1200">
                <a:solidFill>
                  <a:schemeClr val="tx1"/>
                </a:solidFill>
              </a:defRPr>
            </a:lvl1pPr>
          </a:lstStyle>
          <a:p>
            <a:endParaRPr lang="nb-NO"/>
          </a:p>
        </p:txBody>
      </p:sp>
      <p:sp>
        <p:nvSpPr>
          <p:cNvPr id="6" name="Slide Number Placeholder 5"/>
          <p:cNvSpPr>
            <a:spLocks noGrp="1"/>
          </p:cNvSpPr>
          <p:nvPr>
            <p:ph type="sldNum" sz="quarter" idx="4"/>
          </p:nvPr>
        </p:nvSpPr>
        <p:spPr>
          <a:xfrm>
            <a:off x="10479421" y="6446580"/>
            <a:ext cx="960120" cy="184666"/>
          </a:xfrm>
          <a:prstGeom prst="rect">
            <a:avLst/>
          </a:prstGeom>
        </p:spPr>
        <p:txBody>
          <a:bodyPr vert="horz" wrap="square" lIns="0" tIns="0" rIns="0" bIns="0" rtlCol="0" anchor="ctr">
            <a:spAutoFit/>
          </a:bodyPr>
          <a:lstStyle>
            <a:lvl1pPr algn="r">
              <a:lnSpc>
                <a:spcPct val="100000"/>
              </a:lnSpc>
              <a:spcBef>
                <a:spcPts val="0"/>
              </a:spcBef>
              <a:defRPr sz="1200">
                <a:solidFill>
                  <a:schemeClr val="tx1"/>
                </a:solidFill>
              </a:defRPr>
            </a:lvl1pPr>
          </a:lstStyle>
          <a:p>
            <a:fld id="{36457444-737A-4256-A71F-2C8225BFF095}" type="slidenum">
              <a:rPr lang="nb-NO" smtClean="0"/>
              <a:pPr/>
              <a:t>‹#›</a:t>
            </a:fld>
            <a:endParaRPr lang="nb-NO"/>
          </a:p>
        </p:txBody>
      </p:sp>
      <p:pic>
        <p:nvPicPr>
          <p:cNvPr id="10" name="logo_gul">
            <a:extLst>
              <a:ext uri="{FF2B5EF4-FFF2-40B4-BE49-F238E27FC236}">
                <a16:creationId xmlns:a16="http://schemas.microsoft.com/office/drawing/2014/main" id="{568E141C-BC32-4EA7-B2A0-38340A669A35}"/>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pic>
        <p:nvPicPr>
          <p:cNvPr id="11" name="logo_beige" descr="Et bilde som inneholder verktøy, skrunøkkel&#10;&#10;Beskrivelse som er generert med høy visshet" hidden="1">
            <a:extLst>
              <a:ext uri="{FF2B5EF4-FFF2-40B4-BE49-F238E27FC236}">
                <a16:creationId xmlns:a16="http://schemas.microsoft.com/office/drawing/2014/main" id="{413738F4-4345-4546-B6AE-0A137D4FB7E2}"/>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pic>
        <p:nvPicPr>
          <p:cNvPr id="9" name="logo_bla" descr="Et bilde som inneholder objekt&#10;&#10;Beskrivelse som er generert med høy visshet" hidden="1">
            <a:extLst>
              <a:ext uri="{FF2B5EF4-FFF2-40B4-BE49-F238E27FC236}">
                <a16:creationId xmlns:a16="http://schemas.microsoft.com/office/drawing/2014/main" id="{F439C0E1-1A3C-408E-87BE-8917EC33988C}"/>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10923270" y="396050"/>
            <a:ext cx="548640" cy="612362"/>
          </a:xfrm>
          <a:prstGeom prst="rect">
            <a:avLst/>
          </a:prstGeom>
        </p:spPr>
      </p:pic>
    </p:spTree>
    <p:extLst>
      <p:ext uri="{BB962C8B-B14F-4D97-AF65-F5344CB8AC3E}">
        <p14:creationId xmlns:p14="http://schemas.microsoft.com/office/powerpoint/2010/main" val="257484825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5" r:id="rId5"/>
    <p:sldLayoutId id="2147483672" r:id="rId6"/>
    <p:sldLayoutId id="2147483673" r:id="rId7"/>
    <p:sldLayoutId id="2147483674" r:id="rId8"/>
    <p:sldLayoutId id="2147483676" r:id="rId9"/>
    <p:sldLayoutId id="2147483666" r:id="rId10"/>
    <p:sldLayoutId id="2147483667" r:id="rId11"/>
    <p:sldLayoutId id="2147483677" r:id="rId12"/>
  </p:sldLayoutIdLst>
  <p:txStyles>
    <p:titleStyle>
      <a:lvl1pPr algn="l" defTabSz="914400" rtl="0" eaLnBrk="1" latinLnBrk="0" hangingPunct="1">
        <a:lnSpc>
          <a:spcPct val="90000"/>
        </a:lnSpc>
        <a:spcBef>
          <a:spcPts val="0"/>
        </a:spcBef>
        <a:buNone/>
        <a:defRPr sz="4000" b="1" kern="1200" cap="none" baseline="0">
          <a:solidFill>
            <a:schemeClr val="tx1"/>
          </a:solidFill>
          <a:latin typeface="+mj-lt"/>
          <a:ea typeface="+mj-ea"/>
          <a:cs typeface="+mj-cs"/>
        </a:defRPr>
      </a:lvl1pPr>
    </p:titleStyle>
    <p:bodyStyle>
      <a:lvl1pPr marL="324000" indent="-324000" algn="l" defTabSz="914400" rtl="0" eaLnBrk="1" latinLnBrk="0" hangingPunct="1">
        <a:lnSpc>
          <a:spcPct val="100000"/>
        </a:lnSpc>
        <a:spcBef>
          <a:spcPts val="0"/>
        </a:spcBef>
        <a:buClr>
          <a:schemeClr val="tx2"/>
        </a:buClr>
        <a:buFont typeface="Arial" panose="020B0604020202020204" pitchFamily="34" charset="0"/>
        <a:buChar char="•"/>
        <a:defRPr sz="2800" kern="1200">
          <a:solidFill>
            <a:schemeClr val="tx1"/>
          </a:solidFill>
          <a:latin typeface="+mn-lt"/>
          <a:ea typeface="+mn-ea"/>
          <a:cs typeface="+mn-cs"/>
        </a:defRPr>
      </a:lvl1pPr>
      <a:lvl2pPr marL="648000" indent="-324000" algn="l" defTabSz="914400" rtl="0" eaLnBrk="1" latinLnBrk="0" hangingPunct="1">
        <a:lnSpc>
          <a:spcPct val="100000"/>
        </a:lnSpc>
        <a:spcBef>
          <a:spcPts val="0"/>
        </a:spcBef>
        <a:buClr>
          <a:schemeClr val="tx2"/>
        </a:buClr>
        <a:buFont typeface="Arial" panose="020B0604020202020204" pitchFamily="34" charset="0"/>
        <a:buChar char="•"/>
        <a:defRPr sz="2400" kern="1200">
          <a:solidFill>
            <a:schemeClr val="tx1"/>
          </a:solidFill>
          <a:latin typeface="+mn-lt"/>
          <a:ea typeface="+mn-ea"/>
          <a:cs typeface="+mn-cs"/>
        </a:defRPr>
      </a:lvl2pPr>
      <a:lvl3pPr marL="972000" indent="-324000" algn="l" defTabSz="914400" rtl="0" eaLnBrk="1" latinLnBrk="0" hangingPunct="1">
        <a:lnSpc>
          <a:spcPct val="100000"/>
        </a:lnSpc>
        <a:spcBef>
          <a:spcPts val="0"/>
        </a:spcBef>
        <a:buClr>
          <a:schemeClr val="tx2"/>
        </a:buClr>
        <a:buFont typeface="Arial" panose="020B0604020202020204" pitchFamily="34" charset="0"/>
        <a:buChar char="•"/>
        <a:defRPr sz="2000" kern="1200">
          <a:solidFill>
            <a:schemeClr val="tx1"/>
          </a:solidFill>
          <a:latin typeface="+mn-lt"/>
          <a:ea typeface="+mn-ea"/>
          <a:cs typeface="+mn-cs"/>
        </a:defRPr>
      </a:lvl3pPr>
      <a:lvl4pPr marL="1296000" indent="-3240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4pPr>
      <a:lvl5pPr marL="1620000" indent="-324000" algn="l" defTabSz="914400" rtl="0" eaLnBrk="1" latinLnBrk="0" hangingPunct="1">
        <a:lnSpc>
          <a:spcPct val="100000"/>
        </a:lnSpc>
        <a:spcBef>
          <a:spcPts val="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hyperlink" Target="https://vimeo.com/255351306" TargetMode="External"/><Relationship Id="rId2" Type="http://schemas.openxmlformats.org/officeDocument/2006/relationships/hyperlink" Target="https://trfk.elkjopbedrift.no/" TargetMode="External"/><Relationship Id="rId1" Type="http://schemas.openxmlformats.org/officeDocument/2006/relationships/slideLayout" Target="../slideLayouts/slideLayout4.xml"/><Relationship Id="rId6" Type="http://schemas.openxmlformats.org/officeDocument/2006/relationships/hyperlink" Target="https://www.trondelagfylke.no/vare-tjenester/utdanning/elev/elevpc/pc-modeller/" TargetMode="External"/><Relationship Id="rId5" Type="http://schemas.openxmlformats.org/officeDocument/2006/relationships/hyperlink" Target="https://www.trondelagfylke.no/contentassets/0edcec7c576647f3a6ec3f2a60bb8e9c/informasjonsbrev-om-elev-pc-i-videregaende-opplaring-2023.pdf" TargetMode="Externa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hyperlink" Target="https://web.trondelagfylke.no/skjetlein-videregaende-skole/for-elever/skoleruta/"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eb.trondelagfylke.no/skjetlein-videregaende-skole/for-elever/bussruter/" TargetMode="External"/><Relationship Id="rId2" Type="http://schemas.openxmlformats.org/officeDocument/2006/relationships/hyperlink" Target="https://www.trondelagfylke.no/vare-tjenester/samferdsel/Skoleskyss/digital-soknadsportal/" TargetMode="Externa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trondelagfylke.no/vare-tjenester/samferdsel/Skoleskyss/soknadsskjema/"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vigo.no/" TargetMode="External"/><Relationship Id="rId2" Type="http://schemas.openxmlformats.org/officeDocument/2006/relationships/hyperlink" Target="http://www.lanekassen.no/" TargetMode="Externa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udir.no/regelverk-og-tilsyn/skole-og-opplaring/gratisprinsippet/videregaende-skole/lareboker--utstyr/?path=cehmkdicehmkdl" TargetMode="External"/><Relationship Id="rId2" Type="http://schemas.openxmlformats.org/officeDocument/2006/relationships/hyperlink" Target="https://www.lanekassen.no/utstyrsstipend" TargetMode="External"/><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hyperlink" Target="http://www.skjetlein.vgs.no/" TargetMode="External"/><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www.udir.no/regelverkstolkninger/opplaring/Vitnemal/fravarsgrense---udir-3-2016/"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eb.trondelagfylke.no/globalassets/bilder/skjetleinvideregaendeskole/21-22/skjema/oppstartsamtale-skjema-h21_skjetlein-vgs.pdf" TargetMode="External"/><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eb.trondelagfylke.no/skjetlein-videregaende-skole/for-elever/bussruter/" TargetMode="Externa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play.google.com/store/apps/details?id=no.pocketid.app130627" TargetMode="External"/><Relationship Id="rId2" Type="http://schemas.openxmlformats.org/officeDocument/2006/relationships/hyperlink" Target="https://itunes.apple.com/no/app/pocketid/id1208092318?l=nb&amp;mt=8" TargetMode="Externa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hyperlink" Target="https://www.trondelagfylke.no/bevis" TargetMode="External"/><Relationship Id="rId4" Type="http://schemas.openxmlformats.org/officeDocument/2006/relationships/hyperlink" Target="mailto:pocketid-hjelp@trondelagfylke.n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7f671c10-786b-4768-a6ea-1b11869f4543@EURP193">
            <a:extLst>
              <a:ext uri="{FF2B5EF4-FFF2-40B4-BE49-F238E27FC236}">
                <a16:creationId xmlns:a16="http://schemas.microsoft.com/office/drawing/2014/main" id="{DAC0651A-EF54-4792-917D-88BB9B9F2CD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39605" y="0"/>
            <a:ext cx="6312789" cy="47345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tel 1">
            <a:extLst>
              <a:ext uri="{FF2B5EF4-FFF2-40B4-BE49-F238E27FC236}">
                <a16:creationId xmlns:a16="http://schemas.microsoft.com/office/drawing/2014/main" id="{0F5CAFB2-6E0D-49A8-99F0-04FF78C5A870}"/>
              </a:ext>
            </a:extLst>
          </p:cNvPr>
          <p:cNvSpPr>
            <a:spLocks noGrp="1"/>
          </p:cNvSpPr>
          <p:nvPr>
            <p:ph type="title"/>
          </p:nvPr>
        </p:nvSpPr>
        <p:spPr>
          <a:xfrm>
            <a:off x="831851" y="4977980"/>
            <a:ext cx="10515600" cy="775597"/>
          </a:xfrm>
        </p:spPr>
        <p:txBody>
          <a:bodyPr anchor="ctr">
            <a:normAutofit/>
          </a:bodyPr>
          <a:lstStyle/>
          <a:p>
            <a:r>
              <a:rPr lang="nb-NO" sz="4000">
                <a:solidFill>
                  <a:schemeClr val="accent2">
                    <a:lumMod val="75000"/>
                  </a:schemeClr>
                </a:solidFill>
              </a:rPr>
              <a:t>Informasjon til elever og foresatte</a:t>
            </a:r>
          </a:p>
        </p:txBody>
      </p:sp>
      <p:sp>
        <p:nvSpPr>
          <p:cNvPr id="3" name="Undertittel 2">
            <a:extLst>
              <a:ext uri="{FF2B5EF4-FFF2-40B4-BE49-F238E27FC236}">
                <a16:creationId xmlns:a16="http://schemas.microsoft.com/office/drawing/2014/main" id="{C66E8297-8E85-4F43-B346-0DEF68D0D91B}"/>
              </a:ext>
            </a:extLst>
          </p:cNvPr>
          <p:cNvSpPr>
            <a:spLocks noGrp="1"/>
          </p:cNvSpPr>
          <p:nvPr>
            <p:ph type="body" idx="1"/>
          </p:nvPr>
        </p:nvSpPr>
        <p:spPr>
          <a:xfrm>
            <a:off x="831851" y="5800962"/>
            <a:ext cx="10515600" cy="553998"/>
          </a:xfrm>
        </p:spPr>
        <p:txBody>
          <a:bodyPr>
            <a:normAutofit/>
          </a:bodyPr>
          <a:lstStyle/>
          <a:p>
            <a:pPr>
              <a:spcAft>
                <a:spcPts val="600"/>
              </a:spcAft>
            </a:pPr>
            <a:r>
              <a:rPr lang="nb-NO" sz="2800" dirty="0">
                <a:solidFill>
                  <a:schemeClr val="accent2">
                    <a:lumMod val="75000"/>
                  </a:schemeClr>
                </a:solidFill>
                <a:latin typeface="+mj-lt"/>
                <a:ea typeface="+mj-ea"/>
                <a:cs typeface="+mj-cs"/>
              </a:rPr>
              <a:t>SKOLEÅRET 2023 - 2024</a:t>
            </a:r>
          </a:p>
          <a:p>
            <a:pPr>
              <a:spcAft>
                <a:spcPts val="600"/>
              </a:spcAft>
            </a:pPr>
            <a:endParaRPr lang="nb-NO" dirty="0"/>
          </a:p>
        </p:txBody>
      </p:sp>
      <p:pic>
        <p:nvPicPr>
          <p:cNvPr id="5" name="Bilde 4" descr="Et bilde som inneholder kniv&#10;&#10;Automatisk generert beskrivelse">
            <a:extLst>
              <a:ext uri="{FF2B5EF4-FFF2-40B4-BE49-F238E27FC236}">
                <a16:creationId xmlns:a16="http://schemas.microsoft.com/office/drawing/2014/main" id="{454534FA-1C64-4D14-BC48-0B917E2759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936865" cy="775597"/>
          </a:xfrm>
          <a:prstGeom prst="rect">
            <a:avLst/>
          </a:prstGeom>
        </p:spPr>
      </p:pic>
    </p:spTree>
    <p:extLst>
      <p:ext uri="{BB962C8B-B14F-4D97-AF65-F5344CB8AC3E}">
        <p14:creationId xmlns:p14="http://schemas.microsoft.com/office/powerpoint/2010/main" val="281890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9DD7C6-A245-4D6D-AFDF-569645502111}"/>
              </a:ext>
            </a:extLst>
          </p:cNvPr>
          <p:cNvSpPr>
            <a:spLocks noGrp="1"/>
          </p:cNvSpPr>
          <p:nvPr>
            <p:ph type="title"/>
          </p:nvPr>
        </p:nvSpPr>
        <p:spPr>
          <a:xfrm>
            <a:off x="753693" y="326129"/>
            <a:ext cx="9601200" cy="1107996"/>
          </a:xfrm>
        </p:spPr>
        <p:txBody>
          <a:bodyPr anchor="ctr">
            <a:normAutofit/>
          </a:bodyPr>
          <a:lstStyle/>
          <a:p>
            <a:r>
              <a:rPr lang="nb-NO"/>
              <a:t>Informasjon om foresatte</a:t>
            </a:r>
          </a:p>
        </p:txBody>
      </p:sp>
      <p:pic>
        <p:nvPicPr>
          <p:cNvPr id="3074" name="Picture 2" descr="Happy Family Logo Clipart - Full Size Clipart (#1242703) - PinClipart">
            <a:extLst>
              <a:ext uri="{FF2B5EF4-FFF2-40B4-BE49-F238E27FC236}">
                <a16:creationId xmlns:a16="http://schemas.microsoft.com/office/drawing/2014/main" id="{64285198-B5D6-4E5C-875C-95B97DAE3501}"/>
              </a:ext>
            </a:extLst>
          </p:cNvPr>
          <p:cNvPicPr>
            <a:picLocks noChangeAspect="1" noChangeArrowheads="1"/>
          </p:cNvPicPr>
          <p:nvPr/>
        </p:nvPicPr>
        <p:blipFill>
          <a:blip r:embed="rId2">
            <a:clrChange>
              <a:clrFrom>
                <a:srgbClr val="EDEDED"/>
              </a:clrFrom>
              <a:clrTo>
                <a:srgbClr val="EDEDED">
                  <a:alpha val="0"/>
                </a:srgbClr>
              </a:clrTo>
            </a:clrChange>
            <a:extLst>
              <a:ext uri="{28A0092B-C50C-407E-A947-70E740481C1C}">
                <a14:useLocalDpi xmlns:a14="http://schemas.microsoft.com/office/drawing/2010/main" val="0"/>
              </a:ext>
            </a:extLst>
          </a:blip>
          <a:stretch>
            <a:fillRect/>
          </a:stretch>
        </p:blipFill>
        <p:spPr bwMode="auto">
          <a:xfrm rot="1034446">
            <a:off x="6826969" y="2280155"/>
            <a:ext cx="4185601" cy="3861218"/>
          </a:xfrm>
          <a:prstGeom prst="rect">
            <a:avLst/>
          </a:prstGeom>
          <a:solidFill>
            <a:srgbClr val="FFFFFF"/>
          </a:solidFill>
        </p:spPr>
      </p:pic>
      <p:sp>
        <p:nvSpPr>
          <p:cNvPr id="4" name="Plassholder for innhold 3">
            <a:extLst>
              <a:ext uri="{FF2B5EF4-FFF2-40B4-BE49-F238E27FC236}">
                <a16:creationId xmlns:a16="http://schemas.microsoft.com/office/drawing/2014/main" id="{D734B4FC-BDB6-4FC5-804B-92F9966E4017}"/>
              </a:ext>
            </a:extLst>
          </p:cNvPr>
          <p:cNvSpPr>
            <a:spLocks noGrp="1"/>
          </p:cNvSpPr>
          <p:nvPr>
            <p:ph idx="13"/>
          </p:nvPr>
        </p:nvSpPr>
        <p:spPr>
          <a:xfrm>
            <a:off x="753693" y="2115183"/>
            <a:ext cx="5184648" cy="3953108"/>
          </a:xfrm>
        </p:spPr>
        <p:txBody>
          <a:bodyPr vert="horz" lIns="0" tIns="0" rIns="0" bIns="0" rtlCol="0">
            <a:normAutofit/>
          </a:bodyPr>
          <a:lstStyle/>
          <a:p>
            <a:pPr marL="323850" indent="-323850">
              <a:lnSpc>
                <a:spcPct val="90000"/>
              </a:lnSpc>
              <a:spcAft>
                <a:spcPts val="600"/>
              </a:spcAft>
            </a:pPr>
            <a:r>
              <a:rPr lang="nb-NO" sz="2200"/>
              <a:t>Som en del av våre HMS-retningslinjer må vi ha kontaktinformasjon til foresatte før du kan delta i praktiske øvinger. Vi ønsker at du allerede første skoledag tar med:</a:t>
            </a:r>
          </a:p>
          <a:p>
            <a:pPr marL="647700" lvl="1" indent="-323850">
              <a:lnSpc>
                <a:spcPct val="90000"/>
              </a:lnSpc>
              <a:spcAft>
                <a:spcPts val="600"/>
              </a:spcAft>
            </a:pPr>
            <a:r>
              <a:rPr lang="nb-NO" sz="2200"/>
              <a:t>Telefonnummer til foresatte</a:t>
            </a:r>
          </a:p>
          <a:p>
            <a:pPr marL="647700" lvl="1" indent="-323850">
              <a:lnSpc>
                <a:spcPct val="90000"/>
              </a:lnSpc>
              <a:spcAft>
                <a:spcPts val="600"/>
              </a:spcAft>
            </a:pPr>
            <a:r>
              <a:rPr lang="nb-NO" sz="2200"/>
              <a:t>E-postadresse foresatte</a:t>
            </a:r>
          </a:p>
          <a:p>
            <a:pPr marL="647700" lvl="1" indent="-323850">
              <a:lnSpc>
                <a:spcPct val="90000"/>
              </a:lnSpc>
              <a:spcAft>
                <a:spcPts val="600"/>
              </a:spcAft>
            </a:pPr>
            <a:r>
              <a:rPr lang="nb-NO" sz="2200"/>
              <a:t>Dette vil bli lagret i skolens elektroniske systemer så lenge du er elev hos oss.</a:t>
            </a:r>
          </a:p>
          <a:p>
            <a:pPr marL="323850" indent="-323850">
              <a:lnSpc>
                <a:spcPct val="90000"/>
              </a:lnSpc>
              <a:spcAft>
                <a:spcPts val="600"/>
              </a:spcAft>
            </a:pPr>
            <a:endParaRPr lang="nb-NO" sz="2200"/>
          </a:p>
        </p:txBody>
      </p:sp>
    </p:spTree>
    <p:extLst>
      <p:ext uri="{BB962C8B-B14F-4D97-AF65-F5344CB8AC3E}">
        <p14:creationId xmlns:p14="http://schemas.microsoft.com/office/powerpoint/2010/main" val="4026599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4"/>
          </p:nvPr>
        </p:nvSpPr>
        <p:spPr>
          <a:xfrm>
            <a:off x="753693" y="2115183"/>
            <a:ext cx="5184648" cy="3953108"/>
          </a:xfrm>
        </p:spPr>
        <p:txBody>
          <a:bodyPr>
            <a:normAutofit lnSpcReduction="10000"/>
          </a:bodyPr>
          <a:lstStyle/>
          <a:p>
            <a:r>
              <a:rPr lang="nb-NO"/>
              <a:t>Elevskap er fordelt rundt i skolens gangarealer. Der kan du oppbevare bøker, yttertøy, hjelm eller annet småutstyr.</a:t>
            </a:r>
          </a:p>
          <a:p>
            <a:r>
              <a:rPr lang="nb-NO"/>
              <a:t>Du vil få nr. på ditt elevskap av kontaktlærer.</a:t>
            </a:r>
          </a:p>
          <a:p>
            <a:r>
              <a:rPr lang="nb-NO"/>
              <a:t>Du må selv kjøpe hengelås for å sikre skapet.</a:t>
            </a:r>
          </a:p>
          <a:p>
            <a:r>
              <a:rPr lang="nb-NO"/>
              <a:t>Skolen tar ikke ansvar for det som oppbevares i skapet, </a:t>
            </a:r>
            <a:br>
              <a:rPr lang="nb-NO"/>
            </a:br>
            <a:r>
              <a:rPr lang="nb-NO"/>
              <a:t>og det må ikke oppbevares</a:t>
            </a:r>
            <a:br>
              <a:rPr lang="nb-NO"/>
            </a:br>
            <a:r>
              <a:rPr lang="nb-NO"/>
              <a:t>verdisaker i skapene</a:t>
            </a:r>
          </a:p>
        </p:txBody>
      </p:sp>
      <p:sp>
        <p:nvSpPr>
          <p:cNvPr id="5" name="Plassholder for tekst 4"/>
          <p:cNvSpPr>
            <a:spLocks noGrp="1"/>
          </p:cNvSpPr>
          <p:nvPr>
            <p:ph type="body" sz="quarter" idx="3"/>
          </p:nvPr>
        </p:nvSpPr>
        <p:spPr/>
        <p:txBody>
          <a:bodyPr/>
          <a:lstStyle/>
          <a:p>
            <a:r>
              <a:rPr lang="nb-NO"/>
              <a:t>Oppbevaringsskap</a:t>
            </a:r>
          </a:p>
        </p:txBody>
      </p:sp>
      <p:sp>
        <p:nvSpPr>
          <p:cNvPr id="6" name="Tittel 5"/>
          <p:cNvSpPr>
            <a:spLocks noGrp="1"/>
          </p:cNvSpPr>
          <p:nvPr>
            <p:ph type="title"/>
          </p:nvPr>
        </p:nvSpPr>
        <p:spPr/>
        <p:txBody>
          <a:bodyPr/>
          <a:lstStyle/>
          <a:p>
            <a:r>
              <a:rPr lang="nb-NO">
                <a:solidFill>
                  <a:schemeClr val="accent2">
                    <a:lumMod val="75000"/>
                  </a:schemeClr>
                </a:solidFill>
              </a:rPr>
              <a:t>Elevskap</a:t>
            </a:r>
          </a:p>
        </p:txBody>
      </p:sp>
      <p:sp>
        <p:nvSpPr>
          <p:cNvPr id="7" name="AutoShape 2" descr="blob:https://www.icloud.com/efc4f24e-e805-4188-8c53-a1c54c40dd0d"/>
          <p:cNvSpPr>
            <a:spLocks noGrp="1" noChangeAspect="1" noChangeArrowheads="1"/>
          </p:cNvSpPr>
          <p:nvPr>
            <p:ph idx="13"/>
          </p:nvPr>
        </p:nvSpPr>
        <p:spPr bwMode="auto">
          <a:xfrm>
            <a:off x="408879" y="6113053"/>
            <a:ext cx="3913043" cy="41421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55000" lnSpcReduction="20000"/>
          </a:bodyPr>
          <a:lstStyle/>
          <a:p>
            <a:pPr marL="0" indent="0">
              <a:buNone/>
            </a:pPr>
            <a:r>
              <a:rPr lang="nb-NO"/>
              <a:t>NB! Vår erfaring er at det er lettere å huske en kode enn å passe på nøklene.</a:t>
            </a:r>
          </a:p>
        </p:txBody>
      </p:sp>
      <p:pic>
        <p:nvPicPr>
          <p:cNvPr id="9" name="Bilde 8"/>
          <p:cNvPicPr>
            <a:picLocks noChangeAspect="1"/>
          </p:cNvPicPr>
          <p:nvPr/>
        </p:nvPicPr>
        <p:blipFill>
          <a:blip r:embed="rId2"/>
          <a:stretch>
            <a:fillRect/>
          </a:stretch>
        </p:blipFill>
        <p:spPr>
          <a:xfrm>
            <a:off x="8347494" y="3165573"/>
            <a:ext cx="3408599" cy="3361692"/>
          </a:xfrm>
          <a:prstGeom prst="rect">
            <a:avLst/>
          </a:prstGeom>
        </p:spPr>
      </p:pic>
      <p:cxnSp>
        <p:nvCxnSpPr>
          <p:cNvPr id="12" name="Rett pilkobling 11"/>
          <p:cNvCxnSpPr/>
          <p:nvPr/>
        </p:nvCxnSpPr>
        <p:spPr>
          <a:xfrm flipV="1">
            <a:off x="7859210" y="4757195"/>
            <a:ext cx="2916820" cy="569636"/>
          </a:xfrm>
          <a:prstGeom prst="straightConnector1">
            <a:avLst/>
          </a:prstGeom>
          <a:ln>
            <a:solidFill>
              <a:srgbClr val="FF0000"/>
            </a:solidFill>
            <a:tailEnd type="triangle"/>
          </a:ln>
          <a:effectLst>
            <a:outerShdw blurRad="50800" dist="50800" dir="5400000" algn="ctr" rotWithShape="0">
              <a:srgbClr val="FF0000"/>
            </a:outerShdw>
          </a:effectLst>
        </p:spPr>
        <p:style>
          <a:lnRef idx="1">
            <a:schemeClr val="accent1"/>
          </a:lnRef>
          <a:fillRef idx="0">
            <a:schemeClr val="accent1"/>
          </a:fillRef>
          <a:effectRef idx="0">
            <a:schemeClr val="accent1"/>
          </a:effectRef>
          <a:fontRef idx="minor">
            <a:schemeClr val="tx1"/>
          </a:fontRef>
        </p:style>
      </p:cxnSp>
      <p:pic>
        <p:nvPicPr>
          <p:cNvPr id="13" name="Bilde 12"/>
          <p:cNvPicPr>
            <a:picLocks noChangeAspect="1"/>
          </p:cNvPicPr>
          <p:nvPr/>
        </p:nvPicPr>
        <p:blipFill>
          <a:blip r:embed="rId3"/>
          <a:stretch>
            <a:fillRect/>
          </a:stretch>
        </p:blipFill>
        <p:spPr>
          <a:xfrm rot="2658965">
            <a:off x="5312886" y="4338170"/>
            <a:ext cx="1250910" cy="2436296"/>
          </a:xfrm>
          <a:prstGeom prst="rect">
            <a:avLst/>
          </a:prstGeom>
        </p:spPr>
      </p:pic>
      <p:pic>
        <p:nvPicPr>
          <p:cNvPr id="10" name="Bilde 9"/>
          <p:cNvPicPr>
            <a:picLocks noChangeAspect="1"/>
          </p:cNvPicPr>
          <p:nvPr/>
        </p:nvPicPr>
        <p:blipFill>
          <a:blip r:embed="rId4"/>
          <a:stretch>
            <a:fillRect/>
          </a:stretch>
        </p:blipFill>
        <p:spPr>
          <a:xfrm>
            <a:off x="6833755" y="4585371"/>
            <a:ext cx="1197187" cy="1941894"/>
          </a:xfrm>
          <a:prstGeom prst="rect">
            <a:avLst/>
          </a:prstGeom>
        </p:spPr>
      </p:pic>
    </p:spTree>
    <p:extLst>
      <p:ext uri="{BB962C8B-B14F-4D97-AF65-F5344CB8AC3E}">
        <p14:creationId xmlns:p14="http://schemas.microsoft.com/office/powerpoint/2010/main" val="312707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4"/>
          </p:nvPr>
        </p:nvSpPr>
        <p:spPr>
          <a:xfrm>
            <a:off x="753693" y="2115183"/>
            <a:ext cx="5184648" cy="3953108"/>
          </a:xfrm>
        </p:spPr>
        <p:txBody>
          <a:bodyPr>
            <a:normAutofit lnSpcReduction="10000"/>
          </a:bodyPr>
          <a:lstStyle/>
          <a:p>
            <a:r>
              <a:rPr lang="nb-NO"/>
              <a:t>For elever i yrkesfag finnes det garderober for arbeidstøy fordelt på avdelingene</a:t>
            </a:r>
          </a:p>
          <a:p>
            <a:r>
              <a:rPr lang="nb-NO"/>
              <a:t>Du vil få tildelt nummer på ditt garderobeskap av kontaktlærer</a:t>
            </a:r>
          </a:p>
          <a:p>
            <a:r>
              <a:rPr lang="nb-NO"/>
              <a:t>Det er viktig med hengelås for tryggest mulig oppbevaring av yttertøy</a:t>
            </a:r>
          </a:p>
          <a:p>
            <a:r>
              <a:rPr lang="nb-NO"/>
              <a:t>Du må ikke oppbevare verdisaker i skolens garderober</a:t>
            </a:r>
          </a:p>
          <a:p>
            <a:r>
              <a:rPr lang="nb-NO"/>
              <a:t>Du kan lese mer om arbeidstøy videre i dokumentet</a:t>
            </a:r>
          </a:p>
        </p:txBody>
      </p:sp>
      <p:sp>
        <p:nvSpPr>
          <p:cNvPr id="6" name="Tittel 5"/>
          <p:cNvSpPr>
            <a:spLocks noGrp="1"/>
          </p:cNvSpPr>
          <p:nvPr>
            <p:ph type="title"/>
          </p:nvPr>
        </p:nvSpPr>
        <p:spPr/>
        <p:txBody>
          <a:bodyPr/>
          <a:lstStyle/>
          <a:p>
            <a:r>
              <a:rPr lang="nb-NO">
                <a:solidFill>
                  <a:schemeClr val="accent2">
                    <a:lumMod val="75000"/>
                  </a:schemeClr>
                </a:solidFill>
              </a:rPr>
              <a:t>Garderober</a:t>
            </a:r>
          </a:p>
        </p:txBody>
      </p:sp>
      <p:pic>
        <p:nvPicPr>
          <p:cNvPr id="6148" name="Picture 4" descr="Bilderesultat for garderobeskap"/>
          <p:cNvPicPr>
            <a:picLocks noChangeAspect="1" noChangeArrowheads="1"/>
          </p:cNvPicPr>
          <p:nvPr/>
        </p:nvPicPr>
        <p:blipFill rotWithShape="1">
          <a:blip r:embed="rId2">
            <a:extLst>
              <a:ext uri="{28A0092B-C50C-407E-A947-70E740481C1C}">
                <a14:useLocalDpi xmlns:a14="http://schemas.microsoft.com/office/drawing/2010/main" val="0"/>
              </a:ext>
            </a:extLst>
          </a:blip>
          <a:srcRect l="20190" r="16080"/>
          <a:stretch/>
        </p:blipFill>
        <p:spPr bwMode="auto">
          <a:xfrm>
            <a:off x="8989080" y="1948612"/>
            <a:ext cx="2731626" cy="428625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Bilderesultat for hengelås clas ohl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15019">
            <a:off x="7126655" y="4227871"/>
            <a:ext cx="1187317" cy="235112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Bilderesultat for arbeidsklæ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974957" y="2508723"/>
            <a:ext cx="1354354" cy="2990687"/>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pilkobling 11"/>
          <p:cNvCxnSpPr/>
          <p:nvPr/>
        </p:nvCxnSpPr>
        <p:spPr>
          <a:xfrm flipV="1">
            <a:off x="7859210" y="4091737"/>
            <a:ext cx="2495683" cy="1235094"/>
          </a:xfrm>
          <a:prstGeom prst="straightConnector1">
            <a:avLst/>
          </a:prstGeom>
          <a:ln>
            <a:solidFill>
              <a:srgbClr val="FF0000"/>
            </a:solidFill>
            <a:tailEnd type="triangle"/>
          </a:ln>
          <a:effectLst>
            <a:outerShdw blurRad="50800" dist="50800" dir="5400000" algn="ctr" rotWithShape="0">
              <a:srgbClr val="FF0000"/>
            </a:outerShdw>
          </a:effectLst>
        </p:spPr>
        <p:style>
          <a:lnRef idx="1">
            <a:schemeClr val="accent1"/>
          </a:lnRef>
          <a:fillRef idx="0">
            <a:schemeClr val="accent1"/>
          </a:fillRef>
          <a:effectRef idx="0">
            <a:schemeClr val="accent1"/>
          </a:effectRef>
          <a:fontRef idx="minor">
            <a:schemeClr val="tx1"/>
          </a:fontRef>
        </p:style>
      </p:cxnSp>
      <p:sp>
        <p:nvSpPr>
          <p:cNvPr id="16" name="AutoShape 2" descr="blob:https://www.icloud.com/efc4f24e-e805-4188-8c53-a1c54c40dd0d"/>
          <p:cNvSpPr>
            <a:spLocks noGrp="1" noChangeAspect="1" noChangeArrowheads="1"/>
          </p:cNvSpPr>
          <p:nvPr>
            <p:ph idx="13"/>
          </p:nvPr>
        </p:nvSpPr>
        <p:spPr bwMode="auto">
          <a:xfrm>
            <a:off x="408879" y="6113053"/>
            <a:ext cx="3913043" cy="41421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55000" lnSpcReduction="20000"/>
          </a:bodyPr>
          <a:lstStyle/>
          <a:p>
            <a:pPr marL="0" indent="0">
              <a:buNone/>
            </a:pPr>
            <a:r>
              <a:rPr lang="nb-NO"/>
              <a:t>NB! Vår erfaring er at det er lettere å huske en kode enn å passe på nøklene.</a:t>
            </a:r>
          </a:p>
        </p:txBody>
      </p:sp>
    </p:spTree>
    <p:extLst>
      <p:ext uri="{BB962C8B-B14F-4D97-AF65-F5344CB8AC3E}">
        <p14:creationId xmlns:p14="http://schemas.microsoft.com/office/powerpoint/2010/main" val="622478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solidFill>
                  <a:schemeClr val="accent2">
                    <a:lumMod val="75000"/>
                  </a:schemeClr>
                </a:solidFill>
              </a:rPr>
              <a:t>Elev-PC - </a:t>
            </a:r>
            <a:r>
              <a:rPr lang="nb-NO" sz="3200" u="sng" dirty="0">
                <a:solidFill>
                  <a:srgbClr val="FF0000"/>
                </a:solidFill>
              </a:rPr>
              <a:t>Ta med første skoledag!</a:t>
            </a:r>
            <a:endParaRPr lang="nb-NO" u="sng" dirty="0">
              <a:solidFill>
                <a:srgbClr val="FF0000"/>
              </a:solidFill>
            </a:endParaRPr>
          </a:p>
        </p:txBody>
      </p:sp>
      <p:sp>
        <p:nvSpPr>
          <p:cNvPr id="4" name="Plassholder for innhold 3"/>
          <p:cNvSpPr>
            <a:spLocks noGrp="1"/>
          </p:cNvSpPr>
          <p:nvPr>
            <p:ph idx="13"/>
          </p:nvPr>
        </p:nvSpPr>
        <p:spPr>
          <a:xfrm>
            <a:off x="5131730" y="1819564"/>
            <a:ext cx="6376312" cy="4492081"/>
          </a:xfrm>
        </p:spPr>
        <p:txBody>
          <a:bodyPr>
            <a:normAutofit fontScale="62500" lnSpcReduction="20000"/>
          </a:bodyPr>
          <a:lstStyle/>
          <a:p>
            <a:r>
              <a:rPr lang="nb-NO" dirty="0"/>
              <a:t>Alle elever i videregående skole må ha en datamaskin. Trøndelag fylkeskommune har en PC-ordning der elevene eier datamaskinen selv. Det vil si at elevene kan ta med seg egen maskin (som må oppfylle noen minstekrav), eller de kan kjøpe en ny PC av fylkeskommunen til redusert pris (</a:t>
            </a:r>
            <a:r>
              <a:rPr lang="nb-NO" b="1" dirty="0"/>
              <a:t>bestillingsfrist 10. august for å ha maskin til skolestart</a:t>
            </a:r>
            <a:r>
              <a:rPr lang="nb-NO" dirty="0"/>
              <a:t>). Fylkeskommunen gir elevene tilgang til den programvaren som de trenger til undervisningsformål.</a:t>
            </a:r>
            <a:br>
              <a:rPr lang="nb-NO" dirty="0"/>
            </a:br>
            <a:br>
              <a:rPr lang="nb-NO" dirty="0"/>
            </a:br>
            <a:endParaRPr lang="nb-NO" dirty="0"/>
          </a:p>
          <a:p>
            <a:r>
              <a:rPr lang="nb-NO" dirty="0"/>
              <a:t>Her kan du kjøpe maskin:</a:t>
            </a:r>
            <a:br>
              <a:rPr lang="nb-NO" dirty="0"/>
            </a:br>
            <a:r>
              <a:rPr lang="nb-NO" dirty="0"/>
              <a:t>Tilbudet gjelder for Vg1-elever med ungdomsrett som kan bestille elev-PC via </a:t>
            </a:r>
            <a:r>
              <a:rPr lang="nb-NO" dirty="0">
                <a:hlinkClick r:id="rId2"/>
              </a:rPr>
              <a:t>bestillingsportalen</a:t>
            </a:r>
            <a:r>
              <a:rPr lang="nb-NO" dirty="0"/>
              <a:t>, lenken aktiveres etter inntaket. Elever på Vg2 som ikke har gått Vg1 i Trøndelag tidligere og elever i innføringsklasser for minoritetsspråklige kan også bestille.</a:t>
            </a:r>
          </a:p>
          <a:p>
            <a:endParaRPr lang="nb-NO" sz="6400" b="1" dirty="0">
              <a:solidFill>
                <a:schemeClr val="accent2">
                  <a:lumMod val="75000"/>
                </a:schemeClr>
              </a:solidFill>
              <a:latin typeface="+mj-lt"/>
              <a:ea typeface="+mj-ea"/>
              <a:cs typeface="+mj-cs"/>
            </a:endParaRPr>
          </a:p>
        </p:txBody>
      </p:sp>
      <p:pic>
        <p:nvPicPr>
          <p:cNvPr id="19" name="Plassholder for innhold 18">
            <a:hlinkClick r:id="rId3"/>
            <a:extLst>
              <a:ext uri="{FF2B5EF4-FFF2-40B4-BE49-F238E27FC236}">
                <a16:creationId xmlns:a16="http://schemas.microsoft.com/office/drawing/2014/main" id="{57389C8D-BF82-461A-B0B2-4D51C177E928}"/>
              </a:ext>
            </a:extLst>
          </p:cNvPr>
          <p:cNvPicPr>
            <a:picLocks noGrp="1" noChangeAspect="1"/>
          </p:cNvPicPr>
          <p:nvPr>
            <p:ph idx="1"/>
          </p:nvPr>
        </p:nvPicPr>
        <p:blipFill>
          <a:blip r:embed="rId4"/>
          <a:stretch>
            <a:fillRect/>
          </a:stretch>
        </p:blipFill>
        <p:spPr>
          <a:xfrm>
            <a:off x="444646" y="2046235"/>
            <a:ext cx="4340225" cy="2431434"/>
          </a:xfrm>
          <a:prstGeom prst="rect">
            <a:avLst/>
          </a:prstGeom>
        </p:spPr>
      </p:pic>
      <p:sp>
        <p:nvSpPr>
          <p:cNvPr id="20" name="Rektangel 19">
            <a:extLst>
              <a:ext uri="{FF2B5EF4-FFF2-40B4-BE49-F238E27FC236}">
                <a16:creationId xmlns:a16="http://schemas.microsoft.com/office/drawing/2014/main" id="{E425B76C-3F48-4121-B093-3BFB99E5C7FE}"/>
              </a:ext>
            </a:extLst>
          </p:cNvPr>
          <p:cNvSpPr/>
          <p:nvPr/>
        </p:nvSpPr>
        <p:spPr>
          <a:xfrm>
            <a:off x="256478" y="4863108"/>
            <a:ext cx="4777340" cy="923330"/>
          </a:xfrm>
          <a:prstGeom prst="rect">
            <a:avLst/>
          </a:prstGeom>
        </p:spPr>
        <p:txBody>
          <a:bodyPr wrap="square">
            <a:spAutoFit/>
          </a:bodyPr>
          <a:lstStyle/>
          <a:p>
            <a:r>
              <a:rPr lang="nb-NO" dirty="0"/>
              <a:t>Les mer her:</a:t>
            </a:r>
          </a:p>
          <a:p>
            <a:pPr marL="285750" indent="-285750">
              <a:buFont typeface="Arial" panose="020B0604020202020204" pitchFamily="34" charset="0"/>
              <a:buChar char="•"/>
            </a:pPr>
            <a:r>
              <a:rPr lang="nb-NO" dirty="0">
                <a:hlinkClick r:id="rId5"/>
              </a:rPr>
              <a:t>Informasjonsbrev Elev-PC ordningen</a:t>
            </a:r>
            <a:endParaRPr lang="nb-NO" dirty="0"/>
          </a:p>
          <a:p>
            <a:pPr marL="285750" indent="-285750">
              <a:buFont typeface="Arial" panose="020B0604020202020204" pitchFamily="34" charset="0"/>
              <a:buChar char="•"/>
            </a:pPr>
            <a:r>
              <a:rPr lang="nb-NO" dirty="0">
                <a:hlinkClick r:id="rId6"/>
              </a:rPr>
              <a:t>PC-modeller</a:t>
            </a:r>
            <a:endParaRPr lang="nb-NO" dirty="0"/>
          </a:p>
        </p:txBody>
      </p:sp>
    </p:spTree>
    <p:extLst>
      <p:ext uri="{BB962C8B-B14F-4D97-AF65-F5344CB8AC3E}">
        <p14:creationId xmlns:p14="http://schemas.microsoft.com/office/powerpoint/2010/main" val="1953799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solidFill>
                  <a:schemeClr val="accent2">
                    <a:lumMod val="75000"/>
                  </a:schemeClr>
                </a:solidFill>
              </a:rPr>
              <a:t>Skoledagens lengde og skoleruta</a:t>
            </a:r>
          </a:p>
        </p:txBody>
      </p:sp>
      <p:graphicFrame>
        <p:nvGraphicFramePr>
          <p:cNvPr id="5" name="Plassholder for innhold 4">
            <a:extLst>
              <a:ext uri="{FF2B5EF4-FFF2-40B4-BE49-F238E27FC236}">
                <a16:creationId xmlns:a16="http://schemas.microsoft.com/office/drawing/2014/main" id="{C6D1BE58-3C58-4F4A-92F8-EB4DABF39B09}"/>
              </a:ext>
            </a:extLst>
          </p:cNvPr>
          <p:cNvGraphicFramePr>
            <a:graphicFrameLocks noGrp="1"/>
          </p:cNvGraphicFramePr>
          <p:nvPr>
            <p:ph idx="1"/>
            <p:extLst>
              <p:ext uri="{D42A27DB-BD31-4B8C-83A1-F6EECF244321}">
                <p14:modId xmlns:p14="http://schemas.microsoft.com/office/powerpoint/2010/main" val="607798206"/>
              </p:ext>
            </p:extLst>
          </p:nvPr>
        </p:nvGraphicFramePr>
        <p:xfrm>
          <a:off x="753692" y="3030941"/>
          <a:ext cx="9911052" cy="1112520"/>
        </p:xfrm>
        <a:graphic>
          <a:graphicData uri="http://schemas.openxmlformats.org/drawingml/2006/table">
            <a:tbl>
              <a:tblPr firstRow="1" bandRow="1">
                <a:tableStyleId>{5C22544A-7EE6-4342-B048-85BDC9FD1C3A}</a:tableStyleId>
              </a:tblPr>
              <a:tblGrid>
                <a:gridCol w="1651842">
                  <a:extLst>
                    <a:ext uri="{9D8B030D-6E8A-4147-A177-3AD203B41FA5}">
                      <a16:colId xmlns:a16="http://schemas.microsoft.com/office/drawing/2014/main" val="451883420"/>
                    </a:ext>
                  </a:extLst>
                </a:gridCol>
                <a:gridCol w="1651842">
                  <a:extLst>
                    <a:ext uri="{9D8B030D-6E8A-4147-A177-3AD203B41FA5}">
                      <a16:colId xmlns:a16="http://schemas.microsoft.com/office/drawing/2014/main" val="1314960362"/>
                    </a:ext>
                  </a:extLst>
                </a:gridCol>
                <a:gridCol w="1651842">
                  <a:extLst>
                    <a:ext uri="{9D8B030D-6E8A-4147-A177-3AD203B41FA5}">
                      <a16:colId xmlns:a16="http://schemas.microsoft.com/office/drawing/2014/main" val="306012781"/>
                    </a:ext>
                  </a:extLst>
                </a:gridCol>
                <a:gridCol w="1651842">
                  <a:extLst>
                    <a:ext uri="{9D8B030D-6E8A-4147-A177-3AD203B41FA5}">
                      <a16:colId xmlns:a16="http://schemas.microsoft.com/office/drawing/2014/main" val="96437186"/>
                    </a:ext>
                  </a:extLst>
                </a:gridCol>
                <a:gridCol w="1651842">
                  <a:extLst>
                    <a:ext uri="{9D8B030D-6E8A-4147-A177-3AD203B41FA5}">
                      <a16:colId xmlns:a16="http://schemas.microsoft.com/office/drawing/2014/main" val="3932669491"/>
                    </a:ext>
                  </a:extLst>
                </a:gridCol>
                <a:gridCol w="1651842">
                  <a:extLst>
                    <a:ext uri="{9D8B030D-6E8A-4147-A177-3AD203B41FA5}">
                      <a16:colId xmlns:a16="http://schemas.microsoft.com/office/drawing/2014/main" val="4038291997"/>
                    </a:ext>
                  </a:extLst>
                </a:gridCol>
              </a:tblGrid>
              <a:tr h="370840">
                <a:tc>
                  <a:txBody>
                    <a:bodyPr/>
                    <a:lstStyle/>
                    <a:p>
                      <a:endParaRPr lang="nb-NO"/>
                    </a:p>
                  </a:txBody>
                  <a:tcPr/>
                </a:tc>
                <a:tc>
                  <a:txBody>
                    <a:bodyPr/>
                    <a:lstStyle/>
                    <a:p>
                      <a:r>
                        <a:rPr lang="nb-NO"/>
                        <a:t>Mandag</a:t>
                      </a:r>
                    </a:p>
                  </a:txBody>
                  <a:tcPr/>
                </a:tc>
                <a:tc>
                  <a:txBody>
                    <a:bodyPr/>
                    <a:lstStyle/>
                    <a:p>
                      <a:r>
                        <a:rPr lang="nb-NO"/>
                        <a:t>Tirsdag</a:t>
                      </a:r>
                    </a:p>
                  </a:txBody>
                  <a:tcPr/>
                </a:tc>
                <a:tc>
                  <a:txBody>
                    <a:bodyPr/>
                    <a:lstStyle/>
                    <a:p>
                      <a:r>
                        <a:rPr lang="nb-NO"/>
                        <a:t>Onsdag</a:t>
                      </a:r>
                    </a:p>
                  </a:txBody>
                  <a:tcPr/>
                </a:tc>
                <a:tc>
                  <a:txBody>
                    <a:bodyPr/>
                    <a:lstStyle/>
                    <a:p>
                      <a:r>
                        <a:rPr lang="nb-NO"/>
                        <a:t>Torsdag</a:t>
                      </a:r>
                    </a:p>
                  </a:txBody>
                  <a:tcPr/>
                </a:tc>
                <a:tc>
                  <a:txBody>
                    <a:bodyPr/>
                    <a:lstStyle/>
                    <a:p>
                      <a:r>
                        <a:rPr lang="nb-NO"/>
                        <a:t>Fredag</a:t>
                      </a:r>
                    </a:p>
                  </a:txBody>
                  <a:tcPr/>
                </a:tc>
                <a:extLst>
                  <a:ext uri="{0D108BD9-81ED-4DB2-BD59-A6C34878D82A}">
                    <a16:rowId xmlns:a16="http://schemas.microsoft.com/office/drawing/2014/main" val="2922050712"/>
                  </a:ext>
                </a:extLst>
              </a:tr>
              <a:tr h="370840">
                <a:tc>
                  <a:txBody>
                    <a:bodyPr/>
                    <a:lstStyle/>
                    <a:p>
                      <a:r>
                        <a:rPr lang="nb-NO"/>
                        <a:t>Skolestart</a:t>
                      </a:r>
                    </a:p>
                  </a:txBody>
                  <a:tcPr/>
                </a:tc>
                <a:tc>
                  <a:txBody>
                    <a:bodyPr/>
                    <a:lstStyle/>
                    <a:p>
                      <a:r>
                        <a:rPr lang="nb-NO"/>
                        <a:t>08:15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08:15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08:15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08:15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08:15</a:t>
                      </a:r>
                    </a:p>
                  </a:txBody>
                  <a:tcPr/>
                </a:tc>
                <a:extLst>
                  <a:ext uri="{0D108BD9-81ED-4DB2-BD59-A6C34878D82A}">
                    <a16:rowId xmlns:a16="http://schemas.microsoft.com/office/drawing/2014/main" val="1554323147"/>
                  </a:ext>
                </a:extLst>
              </a:tr>
              <a:tr h="370840">
                <a:tc>
                  <a:txBody>
                    <a:bodyPr/>
                    <a:lstStyle/>
                    <a:p>
                      <a:r>
                        <a:rPr lang="nb-NO"/>
                        <a:t>Skoleslutt</a:t>
                      </a:r>
                    </a:p>
                  </a:txBody>
                  <a:tcPr/>
                </a:tc>
                <a:tc>
                  <a:txBody>
                    <a:bodyPr/>
                    <a:lstStyle/>
                    <a:p>
                      <a:r>
                        <a:rPr lang="nb-NO"/>
                        <a:t>15:45</a:t>
                      </a:r>
                    </a:p>
                  </a:txBody>
                  <a:tcPr/>
                </a:tc>
                <a:tc>
                  <a:txBody>
                    <a:bodyPr/>
                    <a:lstStyle/>
                    <a:p>
                      <a:r>
                        <a:rPr lang="nb-NO"/>
                        <a:t>15:45</a:t>
                      </a:r>
                    </a:p>
                  </a:txBody>
                  <a:tcPr/>
                </a:tc>
                <a:tc>
                  <a:txBody>
                    <a:bodyPr/>
                    <a:lstStyle/>
                    <a:p>
                      <a:r>
                        <a:rPr lang="nb-NO"/>
                        <a:t>14:05</a:t>
                      </a:r>
                    </a:p>
                  </a:txBody>
                  <a:tcPr/>
                </a:tc>
                <a:tc>
                  <a:txBody>
                    <a:bodyPr/>
                    <a:lstStyle/>
                    <a:p>
                      <a:r>
                        <a:rPr lang="nb-NO"/>
                        <a:t>14:55</a:t>
                      </a:r>
                    </a:p>
                  </a:txBody>
                  <a:tcPr/>
                </a:tc>
                <a:tc>
                  <a:txBody>
                    <a:bodyPr/>
                    <a:lstStyle/>
                    <a:p>
                      <a:r>
                        <a:rPr lang="nb-NO" dirty="0"/>
                        <a:t>14:55</a:t>
                      </a:r>
                    </a:p>
                  </a:txBody>
                  <a:tcPr/>
                </a:tc>
                <a:extLst>
                  <a:ext uri="{0D108BD9-81ED-4DB2-BD59-A6C34878D82A}">
                    <a16:rowId xmlns:a16="http://schemas.microsoft.com/office/drawing/2014/main" val="2667445069"/>
                  </a:ext>
                </a:extLst>
              </a:tr>
            </a:tbl>
          </a:graphicData>
        </a:graphic>
      </p:graphicFrame>
      <p:sp>
        <p:nvSpPr>
          <p:cNvPr id="4" name="Plassholder for innhold 3"/>
          <p:cNvSpPr>
            <a:spLocks noGrp="1"/>
          </p:cNvSpPr>
          <p:nvPr>
            <p:ph idx="13"/>
          </p:nvPr>
        </p:nvSpPr>
        <p:spPr>
          <a:xfrm>
            <a:off x="753692" y="2115183"/>
            <a:ext cx="10320708" cy="655726"/>
          </a:xfrm>
        </p:spPr>
        <p:txBody>
          <a:bodyPr>
            <a:normAutofit fontScale="92500" lnSpcReduction="20000"/>
          </a:bodyPr>
          <a:lstStyle/>
          <a:p>
            <a:pPr marL="0" indent="0">
              <a:buNone/>
            </a:pPr>
            <a:r>
              <a:rPr lang="nb-NO" dirty="0"/>
              <a:t>Skoledagene ved Skjetlein har forskjellig lengde,</a:t>
            </a:r>
            <a:br>
              <a:rPr lang="nb-NO" dirty="0"/>
            </a:br>
            <a:r>
              <a:rPr lang="nb-NO" sz="2600" dirty="0"/>
              <a:t>(STO avviker fra denne oversikten):</a:t>
            </a:r>
            <a:endParaRPr lang="nb-NO" dirty="0"/>
          </a:p>
          <a:p>
            <a:pPr marL="0" indent="0">
              <a:buNone/>
            </a:pPr>
            <a:endParaRPr lang="nb-NO" dirty="0"/>
          </a:p>
        </p:txBody>
      </p:sp>
      <p:sp>
        <p:nvSpPr>
          <p:cNvPr id="6" name="TekstSylinder 5">
            <a:extLst>
              <a:ext uri="{FF2B5EF4-FFF2-40B4-BE49-F238E27FC236}">
                <a16:creationId xmlns:a16="http://schemas.microsoft.com/office/drawing/2014/main" id="{121523C5-06B8-4E53-A32F-29F20B10B089}"/>
              </a:ext>
            </a:extLst>
          </p:cNvPr>
          <p:cNvSpPr txBox="1"/>
          <p:nvPr/>
        </p:nvSpPr>
        <p:spPr>
          <a:xfrm>
            <a:off x="753692" y="4403494"/>
            <a:ext cx="9911051" cy="1938992"/>
          </a:xfrm>
          <a:prstGeom prst="rect">
            <a:avLst/>
          </a:prstGeom>
          <a:noFill/>
        </p:spPr>
        <p:txBody>
          <a:bodyPr wrap="square" rtlCol="0">
            <a:spAutoFit/>
          </a:bodyPr>
          <a:lstStyle/>
          <a:p>
            <a:r>
              <a:rPr lang="nb-NO" dirty="0"/>
              <a:t>Bussene er tilpasset skoleslutt.</a:t>
            </a:r>
          </a:p>
          <a:p>
            <a:endParaRPr lang="nb-NO" dirty="0"/>
          </a:p>
          <a:p>
            <a:r>
              <a:rPr lang="nb-NO" sz="1400" dirty="0"/>
              <a:t>Skoleruta med oversikt over skoledager og fridager finner du her:</a:t>
            </a:r>
            <a:br>
              <a:rPr lang="nb-NO" sz="1400" dirty="0"/>
            </a:br>
            <a:r>
              <a:rPr lang="nb-NO" sz="1400" dirty="0">
                <a:hlinkClick r:id="rId2"/>
              </a:rPr>
              <a:t>https://web.trondelagfylke.no/skjetlein-videregaende-skole/for-elever/skoleruta/</a:t>
            </a:r>
            <a:r>
              <a:rPr lang="nb-NO" sz="1400" dirty="0"/>
              <a:t> </a:t>
            </a:r>
            <a:br>
              <a:rPr lang="nb-NO" sz="1400" dirty="0"/>
            </a:br>
            <a:endParaRPr lang="nb-NO" sz="1400" dirty="0"/>
          </a:p>
          <a:p>
            <a:r>
              <a:rPr lang="nb-NO" sz="1400" dirty="0"/>
              <a:t>NB! Elever på vg2 og vg3 naturbruk har undervisningspraksis ved gårdsbruket etter en egen turnus som utarbeides etter skolestart.</a:t>
            </a:r>
          </a:p>
          <a:p>
            <a:endParaRPr lang="nb-NO" sz="1400" dirty="0"/>
          </a:p>
        </p:txBody>
      </p:sp>
    </p:spTree>
    <p:extLst>
      <p:ext uri="{BB962C8B-B14F-4D97-AF65-F5344CB8AC3E}">
        <p14:creationId xmlns:p14="http://schemas.microsoft.com/office/powerpoint/2010/main" val="1934621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solidFill>
                  <a:schemeClr val="accent2">
                    <a:lumMod val="75000"/>
                  </a:schemeClr>
                </a:solidFill>
              </a:rPr>
              <a:t>Skoleskyss - buss</a:t>
            </a:r>
          </a:p>
        </p:txBody>
      </p:sp>
      <p:sp>
        <p:nvSpPr>
          <p:cNvPr id="3" name="Plassholder for innhold 2"/>
          <p:cNvSpPr>
            <a:spLocks noGrp="1"/>
          </p:cNvSpPr>
          <p:nvPr>
            <p:ph idx="1"/>
          </p:nvPr>
        </p:nvSpPr>
        <p:spPr>
          <a:xfrm>
            <a:off x="6601192" y="1752393"/>
            <a:ext cx="4321111" cy="2699885"/>
          </a:xfrm>
        </p:spPr>
        <p:txBody>
          <a:bodyPr>
            <a:normAutofit lnSpcReduction="10000"/>
          </a:bodyPr>
          <a:lstStyle/>
          <a:p>
            <a:r>
              <a:rPr lang="nb-NO" b="1" dirty="0"/>
              <a:t>ALLE elever i videregående skole med skyssbehov SKAL søke skoleskyss via </a:t>
            </a:r>
            <a:r>
              <a:rPr lang="nb-NO" b="1" dirty="0">
                <a:hlinkClick r:id="rId2"/>
              </a:rPr>
              <a:t>"Digital skyssportal". </a:t>
            </a:r>
            <a:endParaRPr lang="nb-NO" dirty="0"/>
          </a:p>
        </p:txBody>
      </p:sp>
      <p:sp>
        <p:nvSpPr>
          <p:cNvPr id="4" name="Plassholder for innhold 3"/>
          <p:cNvSpPr>
            <a:spLocks noGrp="1"/>
          </p:cNvSpPr>
          <p:nvPr>
            <p:ph idx="13"/>
          </p:nvPr>
        </p:nvSpPr>
        <p:spPr>
          <a:xfrm>
            <a:off x="753693" y="2115183"/>
            <a:ext cx="5184648" cy="3197597"/>
          </a:xfrm>
        </p:spPr>
        <p:txBody>
          <a:bodyPr>
            <a:normAutofit fontScale="85000" lnSpcReduction="20000"/>
          </a:bodyPr>
          <a:lstStyle/>
          <a:p>
            <a:r>
              <a:rPr lang="nb-NO"/>
              <a:t>Skoleskyss defineres som daglig skyss mellom hjem og skole, til skolens ordinære start- og slutt-tidspunkter.</a:t>
            </a:r>
            <a:br>
              <a:rPr lang="nb-NO"/>
            </a:br>
            <a:r>
              <a:rPr lang="nb-NO"/>
              <a:t> </a:t>
            </a:r>
          </a:p>
          <a:p>
            <a:r>
              <a:rPr lang="nb-NO"/>
              <a:t>Fylkeskommunen avgjør rettigheten til skoleskyss, mens </a:t>
            </a:r>
            <a:r>
              <a:rPr lang="nb-NO" err="1"/>
              <a:t>AtB</a:t>
            </a:r>
            <a:r>
              <a:rPr lang="nb-NO"/>
              <a:t> er ansvarlig for utføringen og organiseringen av skoleskyss.</a:t>
            </a:r>
          </a:p>
          <a:p>
            <a:endParaRPr lang="nb-NO"/>
          </a:p>
        </p:txBody>
      </p:sp>
      <p:sp>
        <p:nvSpPr>
          <p:cNvPr id="5" name="TekstSylinder 4"/>
          <p:cNvSpPr txBox="1"/>
          <p:nvPr/>
        </p:nvSpPr>
        <p:spPr>
          <a:xfrm>
            <a:off x="970718" y="5116675"/>
            <a:ext cx="4583575"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nb-NO" dirty="0"/>
              <a:t>Oversikt over bussruter til Skjetlein </a:t>
            </a:r>
            <a:r>
              <a:rPr lang="nb-NO" u="sng" dirty="0"/>
              <a:t>oppdateres</a:t>
            </a:r>
            <a:r>
              <a:rPr lang="nb-NO" dirty="0"/>
              <a:t> her: </a:t>
            </a:r>
            <a:r>
              <a:rPr lang="nb-NO" dirty="0">
                <a:hlinkClick r:id="rId3"/>
              </a:rPr>
              <a:t>https://web.trondelagfylke.no/skjetlein-videregaende-skole/for-elever/bussruter/</a:t>
            </a:r>
            <a:r>
              <a:rPr lang="nb-NO" dirty="0"/>
              <a:t> </a:t>
            </a:r>
            <a:br>
              <a:rPr lang="nb-NO" dirty="0"/>
            </a:br>
            <a:endParaRPr lang="nb-NO" dirty="0"/>
          </a:p>
        </p:txBody>
      </p:sp>
      <p:pic>
        <p:nvPicPr>
          <p:cNvPr id="1026" name="Picture 2" descr="Aktuelt - AtB">
            <a:extLst>
              <a:ext uri="{FF2B5EF4-FFF2-40B4-BE49-F238E27FC236}">
                <a16:creationId xmlns:a16="http://schemas.microsoft.com/office/drawing/2014/main" id="{62A2BD0E-5A1E-482A-83AF-08D689E7D3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1054" y="4452278"/>
            <a:ext cx="3726956" cy="2310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310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002375C3-E19D-49A4-94F3-01278DB5F481}"/>
              </a:ext>
            </a:extLst>
          </p:cNvPr>
          <p:cNvSpPr>
            <a:spLocks noGrp="1"/>
          </p:cNvSpPr>
          <p:nvPr>
            <p:ph idx="1"/>
          </p:nvPr>
        </p:nvSpPr>
        <p:spPr/>
        <p:txBody>
          <a:bodyPr>
            <a:normAutofit fontScale="92500" lnSpcReduction="10000"/>
          </a:bodyPr>
          <a:lstStyle/>
          <a:p>
            <a:pPr marL="0" indent="0">
              <a:buNone/>
            </a:pPr>
            <a:r>
              <a:rPr lang="nb-NO" b="1" dirty="0"/>
              <a:t>SØK manuelt på skjema dersom:</a:t>
            </a:r>
          </a:p>
          <a:p>
            <a:pPr algn="l">
              <a:buFont typeface="Arial" panose="020B0604020202020204" pitchFamily="34" charset="0"/>
              <a:buChar char="•"/>
            </a:pPr>
            <a:r>
              <a:rPr lang="nb-NO" b="0" i="0" dirty="0">
                <a:solidFill>
                  <a:srgbClr val="000000"/>
                </a:solidFill>
                <a:effectLst/>
                <a:latin typeface="muli"/>
              </a:rPr>
              <a:t>Skyss til to bosteder når eleven er over 18 år</a:t>
            </a:r>
          </a:p>
          <a:p>
            <a:pPr algn="l">
              <a:buFont typeface="Arial" panose="020B0604020202020204" pitchFamily="34" charset="0"/>
              <a:buChar char="•"/>
            </a:pPr>
            <a:r>
              <a:rPr lang="nb-NO" b="0" i="0" dirty="0">
                <a:solidFill>
                  <a:srgbClr val="000000"/>
                </a:solidFill>
                <a:effectLst/>
                <a:latin typeface="muli"/>
              </a:rPr>
              <a:t>Fosterforeldre som søker om skyss for sitt/sine fosterbarn (gjelder kun elever med folkeregistrert adresse hos biologisk foresatte)</a:t>
            </a:r>
          </a:p>
          <a:p>
            <a:pPr algn="l">
              <a:buFont typeface="Arial" panose="020B0604020202020204" pitchFamily="34" charset="0"/>
              <a:buChar char="•"/>
            </a:pPr>
            <a:r>
              <a:rPr lang="nb-NO" b="0" i="0" dirty="0">
                <a:solidFill>
                  <a:srgbClr val="000000"/>
                </a:solidFill>
                <a:effectLst/>
                <a:latin typeface="muli"/>
              </a:rPr>
              <a:t>Skyss for elever som bor i barnevernsinstitusjoner</a:t>
            </a:r>
          </a:p>
          <a:p>
            <a:pPr algn="l">
              <a:buFont typeface="Arial" panose="020B0604020202020204" pitchFamily="34" charset="0"/>
              <a:buChar char="•"/>
            </a:pPr>
            <a:r>
              <a:rPr lang="nb-NO" b="0" i="0" dirty="0">
                <a:solidFill>
                  <a:srgbClr val="000000"/>
                </a:solidFill>
                <a:effectLst/>
                <a:latin typeface="muli"/>
              </a:rPr>
              <a:t>Skyss til elever med folkeregistrert adresse i Trøndelag og som går på skole i andre fylker.</a:t>
            </a:r>
          </a:p>
          <a:p>
            <a:pPr algn="l">
              <a:buFont typeface="Arial" panose="020B0604020202020204" pitchFamily="34" charset="0"/>
              <a:buChar char="•"/>
            </a:pPr>
            <a:r>
              <a:rPr lang="nb-NO" b="0" i="0" dirty="0">
                <a:solidFill>
                  <a:srgbClr val="000000"/>
                </a:solidFill>
                <a:effectLst/>
                <a:latin typeface="muli"/>
              </a:rPr>
              <a:t>Skyss til funksjonshemmede elever som er under 18 og som bor i egen bolig.</a:t>
            </a:r>
            <a:br>
              <a:rPr lang="nb-NO" b="0" i="0" dirty="0">
                <a:solidFill>
                  <a:srgbClr val="000000"/>
                </a:solidFill>
                <a:effectLst/>
                <a:latin typeface="muli"/>
              </a:rPr>
            </a:br>
            <a:br>
              <a:rPr lang="nb-NO" b="0" i="0" dirty="0">
                <a:solidFill>
                  <a:srgbClr val="000000"/>
                </a:solidFill>
                <a:effectLst/>
                <a:latin typeface="muli"/>
              </a:rPr>
            </a:br>
            <a:r>
              <a:rPr lang="nb-NO" b="0" i="0" dirty="0">
                <a:solidFill>
                  <a:srgbClr val="000000"/>
                </a:solidFill>
                <a:effectLst/>
                <a:latin typeface="muli"/>
              </a:rPr>
              <a:t>Søknadsskjema finner du </a:t>
            </a:r>
            <a:r>
              <a:rPr lang="nb-NO" b="0" i="0" u="none" strike="noStrike" dirty="0">
                <a:solidFill>
                  <a:srgbClr val="000000"/>
                </a:solidFill>
                <a:effectLst/>
                <a:latin typeface="muli"/>
                <a:hlinkClick r:id="rId2" tooltip="Manuelt søknadsskjema"/>
              </a:rPr>
              <a:t>her.</a:t>
            </a:r>
            <a:endParaRPr lang="nb-NO" b="0" i="0" dirty="0">
              <a:solidFill>
                <a:srgbClr val="000000"/>
              </a:solidFill>
              <a:effectLst/>
              <a:latin typeface="muli"/>
            </a:endParaRPr>
          </a:p>
          <a:p>
            <a:endParaRPr lang="nb-NO" dirty="0"/>
          </a:p>
        </p:txBody>
      </p:sp>
      <p:sp>
        <p:nvSpPr>
          <p:cNvPr id="3" name="Tittel 2">
            <a:extLst>
              <a:ext uri="{FF2B5EF4-FFF2-40B4-BE49-F238E27FC236}">
                <a16:creationId xmlns:a16="http://schemas.microsoft.com/office/drawing/2014/main" id="{FF3DA5F4-EF6D-4CE6-90C1-6F0DE4AC8031}"/>
              </a:ext>
            </a:extLst>
          </p:cNvPr>
          <p:cNvSpPr>
            <a:spLocks noGrp="1"/>
          </p:cNvSpPr>
          <p:nvPr>
            <p:ph type="title"/>
          </p:nvPr>
        </p:nvSpPr>
        <p:spPr/>
        <p:txBody>
          <a:bodyPr/>
          <a:lstStyle/>
          <a:p>
            <a:r>
              <a:rPr lang="nb-NO">
                <a:solidFill>
                  <a:schemeClr val="accent2">
                    <a:lumMod val="75000"/>
                  </a:schemeClr>
                </a:solidFill>
              </a:rPr>
              <a:t>Skoleskyss - buss</a:t>
            </a:r>
            <a:endParaRPr lang="nb-NO"/>
          </a:p>
        </p:txBody>
      </p:sp>
      <p:pic>
        <p:nvPicPr>
          <p:cNvPr id="5122" name="Picture 2" descr="Bilderesultat for mobillett">
            <a:extLst>
              <a:ext uri="{FF2B5EF4-FFF2-40B4-BE49-F238E27FC236}">
                <a16:creationId xmlns:a16="http://schemas.microsoft.com/office/drawing/2014/main" id="{16782129-36EA-4282-9625-DB834CFC83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71206">
            <a:off x="9327454" y="4858575"/>
            <a:ext cx="1689737" cy="1799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334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753693" y="1933574"/>
            <a:ext cx="7895007" cy="4600575"/>
          </a:xfrm>
        </p:spPr>
        <p:txBody>
          <a:bodyPr>
            <a:normAutofit fontScale="55000" lnSpcReduction="20000"/>
          </a:bodyPr>
          <a:lstStyle/>
          <a:p>
            <a:pPr marL="0" indent="0">
              <a:buNone/>
            </a:pPr>
            <a:r>
              <a:rPr lang="nb-NO" sz="2900" b="1" dirty="0">
                <a:solidFill>
                  <a:schemeClr val="accent2">
                    <a:lumMod val="75000"/>
                  </a:schemeClr>
                </a:solidFill>
              </a:rPr>
              <a:t>Utstyrsstipend og grunnstipend</a:t>
            </a:r>
          </a:p>
          <a:p>
            <a:pPr marL="0" indent="0">
              <a:buNone/>
            </a:pPr>
            <a:endParaRPr lang="nb-NO" dirty="0"/>
          </a:p>
          <a:p>
            <a:pPr marL="0" indent="0">
              <a:buNone/>
            </a:pPr>
            <a:r>
              <a:rPr lang="nb-NO" dirty="0"/>
              <a:t>Elever i videregående skole med ungdomsrett får </a:t>
            </a:r>
            <a:r>
              <a:rPr lang="nb-NO" b="1" dirty="0"/>
              <a:t>utstyrsstipend</a:t>
            </a:r>
            <a:r>
              <a:rPr lang="nb-NO" dirty="0"/>
              <a:t> fra Lånekassen. Husk at du </a:t>
            </a:r>
            <a:r>
              <a:rPr lang="nb-NO" b="1" dirty="0"/>
              <a:t>må</a:t>
            </a:r>
            <a:r>
              <a:rPr lang="nb-NO" dirty="0"/>
              <a:t> søke for å få det. Når du søker, sjekker Lånekassen automatisk om du har rett til andre stipend, som for eksempel </a:t>
            </a:r>
            <a:r>
              <a:rPr lang="nb-NO" b="1" dirty="0"/>
              <a:t>inntektsavhengig stipend</a:t>
            </a:r>
            <a:r>
              <a:rPr lang="nb-NO" dirty="0"/>
              <a:t> eller </a:t>
            </a:r>
            <a:r>
              <a:rPr lang="nb-NO" b="1" dirty="0"/>
              <a:t>borteboerstipend.</a:t>
            </a:r>
            <a:br>
              <a:rPr lang="nb-NO" b="1" dirty="0"/>
            </a:br>
            <a:endParaRPr lang="nb-NO" b="1" dirty="0"/>
          </a:p>
          <a:p>
            <a:pPr marL="0" indent="0">
              <a:buNone/>
            </a:pPr>
            <a:r>
              <a:rPr lang="nb-NO" dirty="0"/>
              <a:t>Når du har fått skoleplass, søker du så fort som mulig om stipend på </a:t>
            </a:r>
            <a:r>
              <a:rPr lang="nb-NO" dirty="0">
                <a:hlinkClick r:id="rId2"/>
              </a:rPr>
              <a:t>www.lanekassen.no</a:t>
            </a:r>
            <a:r>
              <a:rPr lang="nb-NO" dirty="0"/>
              <a:t> eller </a:t>
            </a:r>
            <a:r>
              <a:rPr lang="nb-NO" dirty="0">
                <a:hlinkClick r:id="rId3"/>
              </a:rPr>
              <a:t>www.vigo.no</a:t>
            </a:r>
            <a:r>
              <a:rPr lang="nb-NO" dirty="0"/>
              <a:t> . Bruk søknaden for videregående opplæring.</a:t>
            </a:r>
          </a:p>
          <a:p>
            <a:pPr marL="0" indent="0">
              <a:buNone/>
            </a:pPr>
            <a:endParaRPr lang="nb-NO" dirty="0"/>
          </a:p>
          <a:p>
            <a:pPr marL="0" indent="0">
              <a:buNone/>
            </a:pPr>
            <a:r>
              <a:rPr lang="nb-NO" dirty="0"/>
              <a:t>Har du ungdomsrett og har søkt opptak på </a:t>
            </a:r>
            <a:r>
              <a:rPr lang="nb-NO" dirty="0" err="1"/>
              <a:t>vigo.no</a:t>
            </a:r>
            <a:r>
              <a:rPr lang="nb-NO" dirty="0"/>
              <a:t>, er det enkleste å klikke seg direkte fra </a:t>
            </a:r>
            <a:r>
              <a:rPr lang="nb-NO" dirty="0" err="1"/>
              <a:t>vigo.no</a:t>
            </a:r>
            <a:r>
              <a:rPr lang="nb-NO" dirty="0"/>
              <a:t> til lånekassens søknad, samtidig som du takker ja til skoleplassen. </a:t>
            </a:r>
          </a:p>
          <a:p>
            <a:r>
              <a:rPr lang="nb-NO" dirty="0"/>
              <a:t>Er du over 18 år kan du signere avtalen digitalt. </a:t>
            </a:r>
          </a:p>
          <a:p>
            <a:r>
              <a:rPr lang="nb-NO" dirty="0"/>
              <a:t>Er du under 18 år må foresatte signere avtalen. </a:t>
            </a:r>
          </a:p>
          <a:p>
            <a:pPr marL="0" indent="0">
              <a:buNone/>
            </a:pPr>
            <a:endParaRPr lang="nb-NO" dirty="0"/>
          </a:p>
          <a:p>
            <a:pPr marL="0" indent="0">
              <a:buNone/>
            </a:pPr>
            <a:r>
              <a:rPr lang="nb-NO" dirty="0"/>
              <a:t>Foresatte kan velge å signere avtalen digitalt ved å opprette en digital postkasse på </a:t>
            </a:r>
            <a:r>
              <a:rPr lang="nb-NO" dirty="0" err="1"/>
              <a:t>Norge.no</a:t>
            </a:r>
            <a:r>
              <a:rPr lang="nb-NO" dirty="0"/>
              <a:t>. Det er kun en foresatt som trenger å signere avtalen.</a:t>
            </a:r>
          </a:p>
          <a:p>
            <a:pPr marL="0" indent="0">
              <a:buNone/>
            </a:pPr>
            <a:endParaRPr lang="nb-NO" dirty="0"/>
          </a:p>
          <a:p>
            <a:pPr marL="0" indent="0">
              <a:buNone/>
            </a:pPr>
            <a:r>
              <a:rPr lang="nb-NO" dirty="0"/>
              <a:t>Skolen må bekrefte at du har møtt opp før søknaden behandles videre.</a:t>
            </a:r>
            <a:br>
              <a:rPr lang="nb-NO" dirty="0"/>
            </a:br>
            <a:endParaRPr lang="nb-NO" dirty="0"/>
          </a:p>
        </p:txBody>
      </p:sp>
      <p:sp>
        <p:nvSpPr>
          <p:cNvPr id="3" name="Tittel 2"/>
          <p:cNvSpPr>
            <a:spLocks noGrp="1"/>
          </p:cNvSpPr>
          <p:nvPr>
            <p:ph type="title"/>
          </p:nvPr>
        </p:nvSpPr>
        <p:spPr/>
        <p:txBody>
          <a:bodyPr/>
          <a:lstStyle/>
          <a:p>
            <a:r>
              <a:rPr lang="nb-NO">
                <a:solidFill>
                  <a:schemeClr val="accent2">
                    <a:lumMod val="75000"/>
                  </a:schemeClr>
                </a:solidFill>
              </a:rPr>
              <a:t>Informasjon om stipend</a:t>
            </a:r>
          </a:p>
        </p:txBody>
      </p:sp>
      <p:pic>
        <p:nvPicPr>
          <p:cNvPr id="1026" name="Picture 2" descr="Bilderesultat for lånekass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19700">
            <a:off x="8689460" y="2667263"/>
            <a:ext cx="3330864" cy="2289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888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FCDEF002-4253-4530-8343-D44AAD744F68}"/>
              </a:ext>
            </a:extLst>
          </p:cNvPr>
          <p:cNvSpPr>
            <a:spLocks noGrp="1"/>
          </p:cNvSpPr>
          <p:nvPr>
            <p:ph idx="1"/>
          </p:nvPr>
        </p:nvSpPr>
        <p:spPr>
          <a:xfrm>
            <a:off x="753693" y="2115182"/>
            <a:ext cx="8454962" cy="4341035"/>
          </a:xfrm>
        </p:spPr>
        <p:txBody>
          <a:bodyPr>
            <a:normAutofit fontScale="92500" lnSpcReduction="10000"/>
          </a:bodyPr>
          <a:lstStyle/>
          <a:p>
            <a:r>
              <a:rPr lang="nb-NO" dirty="0"/>
              <a:t>Har du gjennomført et fag tidligere, kan du søke fritak for faget dette skoleåret. Dette gjelder i hovedsak for de som tar vg1 eller vg2 på nytt.</a:t>
            </a:r>
            <a:br>
              <a:rPr lang="nb-NO" dirty="0"/>
            </a:br>
            <a:endParaRPr lang="nb-NO" dirty="0"/>
          </a:p>
          <a:p>
            <a:r>
              <a:rPr lang="nb-NO" dirty="0"/>
              <a:t>Tar du et fag du har fått standpunktkarakter i tidligere blir siste karakter tellende.</a:t>
            </a:r>
            <a:br>
              <a:rPr lang="nb-NO" dirty="0"/>
            </a:br>
            <a:endParaRPr lang="nb-NO" dirty="0"/>
          </a:p>
          <a:p>
            <a:r>
              <a:rPr lang="nb-NO" dirty="0"/>
              <a:t>Det kan søkes om fritak for vurdering i kroppsøving og i norsk sidemål, her er det krav om dokumentasjon fra lege/sakkyndig.</a:t>
            </a:r>
            <a:br>
              <a:rPr lang="nb-NO" dirty="0"/>
            </a:br>
            <a:endParaRPr lang="nb-NO" dirty="0"/>
          </a:p>
          <a:p>
            <a:r>
              <a:rPr lang="nb-NO" dirty="0"/>
              <a:t>Søkning gjøres via </a:t>
            </a:r>
            <a:r>
              <a:rPr lang="nb-NO" dirty="0" err="1"/>
              <a:t>InSchool</a:t>
            </a:r>
            <a:r>
              <a:rPr lang="nb-NO" dirty="0"/>
              <a:t> etter oppstart</a:t>
            </a:r>
          </a:p>
          <a:p>
            <a:endParaRPr lang="nb-NO" dirty="0"/>
          </a:p>
        </p:txBody>
      </p:sp>
      <p:sp>
        <p:nvSpPr>
          <p:cNvPr id="3" name="Tittel 2">
            <a:extLst>
              <a:ext uri="{FF2B5EF4-FFF2-40B4-BE49-F238E27FC236}">
                <a16:creationId xmlns:a16="http://schemas.microsoft.com/office/drawing/2014/main" id="{C8EBD129-B715-49B4-8FB3-DF739932C7CC}"/>
              </a:ext>
            </a:extLst>
          </p:cNvPr>
          <p:cNvSpPr>
            <a:spLocks noGrp="1"/>
          </p:cNvSpPr>
          <p:nvPr>
            <p:ph type="title"/>
          </p:nvPr>
        </p:nvSpPr>
        <p:spPr/>
        <p:txBody>
          <a:bodyPr/>
          <a:lstStyle/>
          <a:p>
            <a:r>
              <a:rPr lang="nb-NO">
                <a:solidFill>
                  <a:schemeClr val="accent2"/>
                </a:solidFill>
              </a:rPr>
              <a:t>Fritak i fag</a:t>
            </a:r>
          </a:p>
        </p:txBody>
      </p:sp>
      <p:pic>
        <p:nvPicPr>
          <p:cNvPr id="6150" name="Picture 6" descr="Relatert bilde">
            <a:extLst>
              <a:ext uri="{FF2B5EF4-FFF2-40B4-BE49-F238E27FC236}">
                <a16:creationId xmlns:a16="http://schemas.microsoft.com/office/drawing/2014/main" id="{6302E51A-3628-4E93-9F27-2FDE71FD02F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95664">
            <a:off x="8985385" y="2143008"/>
            <a:ext cx="3211015" cy="3211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573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753693" y="1888178"/>
            <a:ext cx="8817819" cy="4180114"/>
          </a:xfrm>
        </p:spPr>
        <p:txBody>
          <a:bodyPr>
            <a:normAutofit fontScale="62500" lnSpcReduction="20000"/>
          </a:bodyPr>
          <a:lstStyle/>
          <a:p>
            <a:pPr marL="0" indent="0">
              <a:buNone/>
            </a:pPr>
            <a:r>
              <a:rPr lang="nb-NO" dirty="0"/>
              <a:t>Fylkeskommunen har ansvar for at elevene får nødvendige trykte og digitale læremidler.</a:t>
            </a:r>
          </a:p>
          <a:p>
            <a:pPr marL="0" indent="0">
              <a:buNone/>
            </a:pPr>
            <a:endParaRPr lang="nb-NO" dirty="0"/>
          </a:p>
          <a:p>
            <a:pPr marL="0" indent="0">
              <a:buNone/>
            </a:pPr>
            <a:r>
              <a:rPr lang="nb-NO" dirty="0"/>
              <a:t>I motsetning til i grunnskolen kan skolen kreve at elevene dekker enkelte kostnader ved opplæringen. Kostnadene elevene selv må dekke er til individuelt utstyr som er nødvendig i opplæringen. Det kan f.eks. være nødvendig påkledning i yrkesfag, kladdebøker, kalkulator og penner. Lånekassen har imidlertid et utstyrsstipend som skal bidra til å dekke slike utgifter.</a:t>
            </a:r>
          </a:p>
          <a:p>
            <a:pPr marL="0" indent="0">
              <a:buNone/>
            </a:pPr>
            <a:endParaRPr lang="nb-NO" dirty="0"/>
          </a:p>
          <a:p>
            <a:pPr marL="0" indent="0">
              <a:buNone/>
            </a:pPr>
            <a:r>
              <a:rPr lang="nb-NO" dirty="0">
                <a:hlinkClick r:id="rId2"/>
              </a:rPr>
              <a:t>Informasjon om stipendet finner du på Lånekassens nettsider</a:t>
            </a:r>
            <a:endParaRPr lang="nb-NO" dirty="0"/>
          </a:p>
          <a:p>
            <a:pPr marL="0" indent="0">
              <a:buNone/>
            </a:pPr>
            <a:endParaRPr lang="nb-NO" dirty="0"/>
          </a:p>
          <a:p>
            <a:pPr marL="0" indent="0">
              <a:buNone/>
            </a:pPr>
            <a:r>
              <a:rPr lang="nb-NO" dirty="0"/>
              <a:t>Når det gjelder verneutstyr for elever i yrkesfaglig opplæring, er elevene ansvarlig for utgifter til arbeidstøy og personlig verneutstyr, mens fylkeskommunen er ansvarlig for mer kostbart verneutstyr. </a:t>
            </a:r>
          </a:p>
          <a:p>
            <a:pPr marL="0" indent="0">
              <a:buNone/>
            </a:pPr>
            <a:endParaRPr lang="nb-NO" dirty="0"/>
          </a:p>
          <a:p>
            <a:pPr marL="0" indent="0">
              <a:buNone/>
            </a:pPr>
            <a:r>
              <a:rPr lang="nb-NO" dirty="0">
                <a:hlinkClick r:id="rId3"/>
              </a:rPr>
              <a:t>https://www.udir.no/regelverk-og-tilsyn/skole-og-opplaring/gratisprinsippet/videregaende-skole/lareboker--utstyr/?path=cehmkdicehmkdl</a:t>
            </a:r>
            <a:r>
              <a:rPr lang="nb-NO" dirty="0"/>
              <a:t> </a:t>
            </a:r>
          </a:p>
          <a:p>
            <a:pPr marL="0" indent="0">
              <a:buNone/>
            </a:pPr>
            <a:endParaRPr lang="nb-NO" dirty="0"/>
          </a:p>
        </p:txBody>
      </p:sp>
      <p:sp>
        <p:nvSpPr>
          <p:cNvPr id="3" name="Tittel 2"/>
          <p:cNvSpPr>
            <a:spLocks noGrp="1"/>
          </p:cNvSpPr>
          <p:nvPr>
            <p:ph type="title"/>
          </p:nvPr>
        </p:nvSpPr>
        <p:spPr/>
        <p:txBody>
          <a:bodyPr/>
          <a:lstStyle/>
          <a:p>
            <a:r>
              <a:rPr lang="nb-NO">
                <a:solidFill>
                  <a:schemeClr val="accent2">
                    <a:lumMod val="75000"/>
                  </a:schemeClr>
                </a:solidFill>
              </a:rPr>
              <a:t>Gratisprinsippet</a:t>
            </a:r>
          </a:p>
        </p:txBody>
      </p:sp>
      <p:pic>
        <p:nvPicPr>
          <p:cNvPr id="5124" name="Picture 4" descr="Bilderesultat for synlighetsklÃ¦r">
            <a:extLst>
              <a:ext uri="{FF2B5EF4-FFF2-40B4-BE49-F238E27FC236}">
                <a16:creationId xmlns:a16="http://schemas.microsoft.com/office/drawing/2014/main" id="{A2B315AC-5C47-4627-8403-F12EB83742E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86309">
            <a:off x="9210040" y="2120072"/>
            <a:ext cx="2897087" cy="3693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193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E2893986-BF14-45EA-A0C3-1041423DBA39}"/>
              </a:ext>
            </a:extLst>
          </p:cNvPr>
          <p:cNvSpPr>
            <a:spLocks noGrp="1"/>
          </p:cNvSpPr>
          <p:nvPr>
            <p:ph type="title"/>
          </p:nvPr>
        </p:nvSpPr>
        <p:spPr>
          <a:xfrm>
            <a:off x="753693" y="326129"/>
            <a:ext cx="9601200" cy="1107996"/>
          </a:xfrm>
        </p:spPr>
        <p:txBody>
          <a:bodyPr anchor="ctr">
            <a:normAutofit/>
          </a:bodyPr>
          <a:lstStyle/>
          <a:p>
            <a:r>
              <a:rPr lang="da-DK" dirty="0">
                <a:solidFill>
                  <a:schemeClr val="accent2">
                    <a:lumMod val="75000"/>
                  </a:schemeClr>
                </a:solidFill>
              </a:rPr>
              <a:t>Velkommen som elev hos oss</a:t>
            </a:r>
            <a:endParaRPr lang="nb-NO" dirty="0">
              <a:solidFill>
                <a:schemeClr val="accent2">
                  <a:lumMod val="75000"/>
                </a:schemeClr>
              </a:solidFill>
            </a:endParaRPr>
          </a:p>
        </p:txBody>
      </p:sp>
      <p:pic>
        <p:nvPicPr>
          <p:cNvPr id="5" name="Bilde 4">
            <a:extLst>
              <a:ext uri="{FF2B5EF4-FFF2-40B4-BE49-F238E27FC236}">
                <a16:creationId xmlns:a16="http://schemas.microsoft.com/office/drawing/2014/main" id="{81C31B1D-8BED-442E-BE5A-B4C69FF574E0}"/>
              </a:ext>
            </a:extLst>
          </p:cNvPr>
          <p:cNvPicPr>
            <a:picLocks noChangeAspect="1"/>
          </p:cNvPicPr>
          <p:nvPr/>
        </p:nvPicPr>
        <p:blipFill>
          <a:blip r:embed="rId2"/>
          <a:stretch>
            <a:fillRect/>
          </a:stretch>
        </p:blipFill>
        <p:spPr>
          <a:xfrm>
            <a:off x="150495" y="4929921"/>
            <a:ext cx="3933923" cy="1627252"/>
          </a:xfrm>
          <a:prstGeom prst="rect">
            <a:avLst/>
          </a:prstGeom>
        </p:spPr>
      </p:pic>
      <p:sp>
        <p:nvSpPr>
          <p:cNvPr id="2" name="Plassholder for innhold 1">
            <a:extLst>
              <a:ext uri="{FF2B5EF4-FFF2-40B4-BE49-F238E27FC236}">
                <a16:creationId xmlns:a16="http://schemas.microsoft.com/office/drawing/2014/main" id="{DD2DD958-9E33-4E98-94A5-8F4B0B2F6E61}"/>
              </a:ext>
            </a:extLst>
          </p:cNvPr>
          <p:cNvSpPr>
            <a:spLocks noGrp="1"/>
          </p:cNvSpPr>
          <p:nvPr>
            <p:ph idx="13"/>
          </p:nvPr>
        </p:nvSpPr>
        <p:spPr>
          <a:xfrm>
            <a:off x="3561347" y="1796716"/>
            <a:ext cx="7948863" cy="4397866"/>
          </a:xfrm>
        </p:spPr>
        <p:txBody>
          <a:bodyPr>
            <a:normAutofit/>
          </a:bodyPr>
          <a:lstStyle/>
          <a:p>
            <a:pPr marL="0" indent="0">
              <a:buNone/>
            </a:pPr>
            <a:r>
              <a:rPr lang="nb-NO" sz="1100" dirty="0"/>
              <a:t>Skjetlein er en byskole som ligger i landlige omgivelser med mye plass og hyggelig skolemiljø. Skolen har ca. 350 elever, og tilbyr utdanningsprogrammene Naturbruk, Bygg og anleggsteknikk, og Teknologi  og industrifag. I tillegg har vi en avdeling for særskilt tilrettelagt opplæring samt at vi tilbyr påbygg både etter vg2 og etter fagbrev.</a:t>
            </a:r>
          </a:p>
          <a:p>
            <a:pPr marL="0" indent="0">
              <a:buNone/>
            </a:pPr>
            <a:endParaRPr lang="nb-NO" sz="1100" dirty="0"/>
          </a:p>
          <a:p>
            <a:pPr marL="0" indent="0">
              <a:buNone/>
            </a:pPr>
            <a:r>
              <a:rPr lang="nb-NO" sz="1100" dirty="0"/>
              <a:t>Som rektor her ved skolen ønsker jeg deg hjertelig velkommen hit! Skjetlein er en levende skole med #levendefag som målsetting, det vil si at du skal oppleve at vi levendegjør båre teoretiske og praktiske fag. Vi legger vekt på å utvikle skolen og fagene med stort fokus på miljø og bærekraft.</a:t>
            </a:r>
          </a:p>
          <a:p>
            <a:pPr marL="0" indent="0">
              <a:buNone/>
            </a:pPr>
            <a:endParaRPr lang="nb-NO" sz="1100" dirty="0"/>
          </a:p>
          <a:p>
            <a:pPr marL="0" indent="0">
              <a:buNone/>
            </a:pPr>
            <a:r>
              <a:rPr lang="nb-NO" sz="1100" dirty="0"/>
              <a:t>Den første skoledagene for vil kun inneholde en skolestartsamtale med kontaktlærer og ev. miljøveileder, dette for å bli bedre kjent. I tillegg har vi ei løype i kantina hvor du vil få hjelp til det praktiske i forbindelse med skolestarten. På STO blir du bli kjent med </a:t>
            </a:r>
            <a:r>
              <a:rPr lang="nb-NO" sz="1100"/>
              <a:t>miljøterapeuter og lærere </a:t>
            </a:r>
            <a:r>
              <a:rPr lang="nb-NO" sz="1100" dirty="0"/>
              <a:t>og som du skal samarbeide med igjennom skoleåret.</a:t>
            </a:r>
          </a:p>
          <a:p>
            <a:pPr marL="0" indent="0">
              <a:buNone/>
            </a:pPr>
            <a:endParaRPr lang="nb-NO" sz="1100" dirty="0"/>
          </a:p>
          <a:p>
            <a:pPr marL="0" indent="0">
              <a:buNone/>
            </a:pPr>
            <a:r>
              <a:rPr lang="nb-NO" sz="1100" dirty="0"/>
              <a:t>Det er viktig at alle elever og foreldre leser informasjonen om skolestarten slik at du er best mulig forberedt til skolen starter. Informasjonen finnes på vår hjemmeside </a:t>
            </a:r>
            <a:r>
              <a:rPr lang="nb-NO" sz="1100" dirty="0">
                <a:hlinkClick r:id="rId3"/>
              </a:rPr>
              <a:t>www.skjetlein.vgs.no</a:t>
            </a:r>
            <a:r>
              <a:rPr lang="nb-NO" sz="1100" dirty="0"/>
              <a:t> og oppdateres frem mot første skoledag.</a:t>
            </a:r>
          </a:p>
          <a:p>
            <a:endParaRPr lang="nb-NO" sz="1100" dirty="0"/>
          </a:p>
          <a:p>
            <a:pPr marL="0" indent="0">
              <a:buNone/>
            </a:pPr>
            <a:r>
              <a:rPr lang="nb-NO" sz="1100" dirty="0"/>
              <a:t>Vel møtt til et nytt og spennende skoleår!</a:t>
            </a:r>
          </a:p>
          <a:p>
            <a:pPr marL="0" indent="0">
              <a:buNone/>
            </a:pPr>
            <a:endParaRPr lang="nb-NO" sz="1100" dirty="0"/>
          </a:p>
          <a:p>
            <a:pPr marL="0" indent="0">
              <a:buNone/>
            </a:pPr>
            <a:r>
              <a:rPr lang="nb-NO" sz="1100" dirty="0"/>
              <a:t>Skjetlein 27.07.23</a:t>
            </a:r>
          </a:p>
          <a:p>
            <a:endParaRPr lang="nb-NO" sz="1100" dirty="0"/>
          </a:p>
          <a:p>
            <a:pPr marL="0" indent="0">
              <a:buNone/>
            </a:pPr>
            <a:r>
              <a:rPr lang="nb-NO" sz="1100" dirty="0"/>
              <a:t>Edward Georg Hagen</a:t>
            </a:r>
            <a:br>
              <a:rPr lang="nb-NO" sz="1100" dirty="0"/>
            </a:br>
            <a:r>
              <a:rPr lang="nb-NO" sz="1100" dirty="0"/>
              <a:t>Rektor</a:t>
            </a:r>
          </a:p>
          <a:p>
            <a:endParaRPr lang="nb-NO" sz="1100" dirty="0"/>
          </a:p>
          <a:p>
            <a:endParaRPr lang="nb-NO" sz="1100" dirty="0"/>
          </a:p>
          <a:p>
            <a:endParaRPr lang="nb-NO" sz="1100" dirty="0"/>
          </a:p>
        </p:txBody>
      </p:sp>
      <p:pic>
        <p:nvPicPr>
          <p:cNvPr id="1026" name="B2851B23-7EE4-4C22-8247-5181488FDF75">
            <a:extLst>
              <a:ext uri="{FF2B5EF4-FFF2-40B4-BE49-F238E27FC236}">
                <a16:creationId xmlns:a16="http://schemas.microsoft.com/office/drawing/2014/main" id="{AD74FD7E-3201-46A4-8F44-7939022FB6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693" y="1249641"/>
            <a:ext cx="2439719" cy="316995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Bilde 6">
            <a:extLst>
              <a:ext uri="{FF2B5EF4-FFF2-40B4-BE49-F238E27FC236}">
                <a16:creationId xmlns:a16="http://schemas.microsoft.com/office/drawing/2014/main" id="{03BEF830-FB39-409F-9584-2A7638169CF9}"/>
              </a:ext>
            </a:extLst>
          </p:cNvPr>
          <p:cNvPicPr>
            <a:picLocks noChangeAspect="1"/>
          </p:cNvPicPr>
          <p:nvPr/>
        </p:nvPicPr>
        <p:blipFill>
          <a:blip r:embed="rId5"/>
          <a:stretch>
            <a:fillRect/>
          </a:stretch>
        </p:blipFill>
        <p:spPr>
          <a:xfrm>
            <a:off x="7505059" y="5230746"/>
            <a:ext cx="4594596" cy="1627253"/>
          </a:xfrm>
          <a:prstGeom prst="rect">
            <a:avLst/>
          </a:prstGeom>
        </p:spPr>
      </p:pic>
    </p:spTree>
    <p:extLst>
      <p:ext uri="{BB962C8B-B14F-4D97-AF65-F5344CB8AC3E}">
        <p14:creationId xmlns:p14="http://schemas.microsoft.com/office/powerpoint/2010/main" val="1947690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753693" y="1434125"/>
            <a:ext cx="10685848" cy="4985725"/>
          </a:xfrm>
        </p:spPr>
        <p:txBody>
          <a:bodyPr>
            <a:normAutofit fontScale="62500" lnSpcReduction="20000"/>
          </a:bodyPr>
          <a:lstStyle/>
          <a:p>
            <a:pPr marL="0" indent="0">
              <a:buNone/>
            </a:pPr>
            <a:r>
              <a:rPr lang="nb-NO" b="1" dirty="0">
                <a:solidFill>
                  <a:schemeClr val="accent2">
                    <a:lumMod val="75000"/>
                  </a:schemeClr>
                </a:solidFill>
              </a:rPr>
              <a:t>UTSTYRSLISTE VG1 BYGG- OG ANLEGGSTEKNIKK OG VG2 BYGGTEKNIKK</a:t>
            </a:r>
          </a:p>
          <a:p>
            <a:pPr>
              <a:spcBef>
                <a:spcPts val="500"/>
              </a:spcBef>
              <a:spcAft>
                <a:spcPts val="500"/>
              </a:spcAft>
            </a:pPr>
            <a:r>
              <a:rPr lang="nb-NO" sz="2900" dirty="0">
                <a:effectLst/>
                <a:latin typeface="Calibri" panose="020F0502020204030204" pitchFamily="34" charset="0"/>
              </a:rPr>
              <a:t>Vernesko med spikertramp</a:t>
            </a:r>
          </a:p>
          <a:p>
            <a:pPr>
              <a:spcBef>
                <a:spcPts val="500"/>
              </a:spcBef>
              <a:spcAft>
                <a:spcPts val="500"/>
              </a:spcAft>
            </a:pPr>
            <a:r>
              <a:rPr lang="nb-NO" sz="2900" dirty="0">
                <a:effectLst/>
                <a:latin typeface="Calibri" panose="020F0502020204030204" pitchFamily="34" charset="0"/>
              </a:rPr>
              <a:t>Arbeidsbukse med lommer for utstyr og for kneputer (Synlighetsklær)</a:t>
            </a:r>
          </a:p>
          <a:p>
            <a:pPr>
              <a:spcBef>
                <a:spcPts val="500"/>
              </a:spcBef>
              <a:spcAft>
                <a:spcPts val="500"/>
              </a:spcAft>
            </a:pPr>
            <a:r>
              <a:rPr lang="nb-NO" sz="2900" dirty="0">
                <a:effectLst/>
                <a:latin typeface="Calibri" panose="020F0502020204030204" pitchFamily="34" charset="0"/>
              </a:rPr>
              <a:t>Kneputer</a:t>
            </a:r>
          </a:p>
          <a:p>
            <a:pPr>
              <a:spcBef>
                <a:spcPts val="500"/>
              </a:spcBef>
              <a:spcAft>
                <a:spcPts val="500"/>
              </a:spcAft>
            </a:pPr>
            <a:r>
              <a:rPr lang="nb-NO" sz="2900" dirty="0">
                <a:effectLst/>
                <a:latin typeface="Calibri" panose="020F0502020204030204" pitchFamily="34" charset="0"/>
              </a:rPr>
              <a:t>Arbeidsjakke (Synlighetsklær)</a:t>
            </a:r>
          </a:p>
          <a:p>
            <a:pPr>
              <a:spcBef>
                <a:spcPts val="500"/>
              </a:spcBef>
              <a:spcAft>
                <a:spcPts val="500"/>
              </a:spcAft>
            </a:pPr>
            <a:r>
              <a:rPr lang="nb-NO" sz="2900" dirty="0">
                <a:effectLst/>
                <a:latin typeface="Calibri" panose="020F0502020204030204" pitchFamily="34" charset="0"/>
              </a:rPr>
              <a:t>Eventuelt varmekjeldress for bruk på kalde dager</a:t>
            </a:r>
          </a:p>
          <a:p>
            <a:pPr>
              <a:spcBef>
                <a:spcPts val="500"/>
              </a:spcBef>
              <a:spcAft>
                <a:spcPts val="500"/>
              </a:spcAft>
            </a:pPr>
            <a:r>
              <a:rPr lang="nb-NO" sz="2900" dirty="0">
                <a:effectLst/>
                <a:latin typeface="Calibri" panose="020F0502020204030204" pitchFamily="34" charset="0"/>
              </a:rPr>
              <a:t>Eventuelt regnjakke og regnbukse</a:t>
            </a:r>
          </a:p>
          <a:p>
            <a:pPr>
              <a:spcBef>
                <a:spcPts val="500"/>
              </a:spcBef>
              <a:spcAft>
                <a:spcPts val="500"/>
              </a:spcAft>
            </a:pPr>
            <a:r>
              <a:rPr lang="nb-NO" sz="2900" dirty="0">
                <a:effectLst/>
                <a:latin typeface="Calibri" panose="020F0502020204030204" pitchFamily="34" charset="0"/>
              </a:rPr>
              <a:t>Hjelm med hørselsvern og øyevern (briller). (ikke blå eller grønn hjelm).</a:t>
            </a:r>
          </a:p>
          <a:p>
            <a:pPr>
              <a:spcBef>
                <a:spcPts val="500"/>
              </a:spcBef>
              <a:spcAft>
                <a:spcPts val="500"/>
              </a:spcAft>
            </a:pPr>
            <a:r>
              <a:rPr lang="nb-NO" sz="2900" dirty="0">
                <a:effectLst/>
                <a:latin typeface="Calibri" panose="020F0502020204030204" pitchFamily="34" charset="0"/>
              </a:rPr>
              <a:t>Arbeidshansker og monteringshansker</a:t>
            </a:r>
          </a:p>
          <a:p>
            <a:pPr>
              <a:spcBef>
                <a:spcPts val="500"/>
              </a:spcBef>
              <a:spcAft>
                <a:spcPts val="500"/>
              </a:spcAft>
            </a:pPr>
            <a:r>
              <a:rPr lang="nb-NO" sz="2900" dirty="0">
                <a:effectLst/>
                <a:latin typeface="Calibri" panose="020F0502020204030204" pitchFamily="34" charset="0"/>
              </a:rPr>
              <a:t>Synlighetsklær er klær med vernefarger og refleks og brukes på grunn av sikkerhet.</a:t>
            </a:r>
          </a:p>
          <a:p>
            <a:pPr>
              <a:spcBef>
                <a:spcPts val="500"/>
              </a:spcBef>
              <a:spcAft>
                <a:spcPts val="500"/>
              </a:spcAft>
            </a:pPr>
            <a:r>
              <a:rPr lang="nb-NO" sz="2900" b="1" dirty="0">
                <a:effectLst/>
                <a:latin typeface="Calibri" panose="020F0502020204030204" pitchFamily="34" charset="0"/>
              </a:rPr>
              <a:t> </a:t>
            </a:r>
            <a:endParaRPr lang="nb-NO" sz="2900" dirty="0">
              <a:effectLst/>
              <a:latin typeface="Calibri" panose="020F0502020204030204" pitchFamily="34" charset="0"/>
            </a:endParaRPr>
          </a:p>
          <a:p>
            <a:pPr>
              <a:spcBef>
                <a:spcPts val="500"/>
              </a:spcBef>
              <a:spcAft>
                <a:spcPts val="500"/>
              </a:spcAft>
            </a:pPr>
            <a:r>
              <a:rPr lang="nb-NO" sz="2900" b="1" dirty="0">
                <a:effectLst/>
                <a:latin typeface="Calibri" panose="020F0502020204030204" pitchFamily="34" charset="0"/>
              </a:rPr>
              <a:t>Verktøyliste:</a:t>
            </a:r>
            <a:endParaRPr lang="nb-NO" sz="2900" dirty="0">
              <a:effectLst/>
              <a:latin typeface="Calibri" panose="020F0502020204030204" pitchFamily="34" charset="0"/>
            </a:endParaRPr>
          </a:p>
          <a:p>
            <a:pPr>
              <a:spcBef>
                <a:spcPts val="500"/>
              </a:spcBef>
              <a:spcAft>
                <a:spcPts val="500"/>
              </a:spcAft>
            </a:pPr>
            <a:r>
              <a:rPr lang="nb-NO" sz="2900" dirty="0">
                <a:effectLst/>
                <a:latin typeface="Calibri" panose="020F0502020204030204" pitchFamily="34" charset="0"/>
              </a:rPr>
              <a:t>Tommestokk </a:t>
            </a:r>
          </a:p>
          <a:p>
            <a:pPr>
              <a:spcBef>
                <a:spcPts val="500"/>
              </a:spcBef>
              <a:spcAft>
                <a:spcPts val="500"/>
              </a:spcAft>
            </a:pPr>
            <a:r>
              <a:rPr lang="nb-NO" sz="2900" dirty="0">
                <a:effectLst/>
                <a:latin typeface="Calibri" panose="020F0502020204030204" pitchFamily="34" charset="0"/>
              </a:rPr>
              <a:t>Tømrerblyant </a:t>
            </a:r>
          </a:p>
          <a:p>
            <a:pPr marL="0" indent="0">
              <a:buNone/>
            </a:pPr>
            <a:endParaRPr lang="nb-NO" dirty="0">
              <a:solidFill>
                <a:schemeClr val="accent2">
                  <a:lumMod val="75000"/>
                </a:schemeClr>
              </a:solidFill>
            </a:endParaRPr>
          </a:p>
          <a:p>
            <a:pPr marL="0" indent="0">
              <a:buNone/>
            </a:pPr>
            <a:endParaRPr lang="nb-NO" b="1" u="sng" dirty="0"/>
          </a:p>
          <a:p>
            <a:pPr marL="0" indent="0">
              <a:buNone/>
            </a:pPr>
            <a:endParaRPr lang="nb-NO" dirty="0"/>
          </a:p>
        </p:txBody>
      </p:sp>
      <p:sp>
        <p:nvSpPr>
          <p:cNvPr id="3" name="Tittel 2"/>
          <p:cNvSpPr>
            <a:spLocks noGrp="1"/>
          </p:cNvSpPr>
          <p:nvPr>
            <p:ph type="title"/>
          </p:nvPr>
        </p:nvSpPr>
        <p:spPr>
          <a:xfrm>
            <a:off x="753693" y="185942"/>
            <a:ext cx="9601200" cy="1107996"/>
          </a:xfrm>
        </p:spPr>
        <p:txBody>
          <a:bodyPr/>
          <a:lstStyle/>
          <a:p>
            <a:r>
              <a:rPr lang="nb-NO" dirty="0">
                <a:solidFill>
                  <a:schemeClr val="accent2">
                    <a:lumMod val="75000"/>
                  </a:schemeClr>
                </a:solidFill>
              </a:rPr>
              <a:t>Bygg og anleggsteknikk</a:t>
            </a:r>
          </a:p>
        </p:txBody>
      </p:sp>
      <p:pic>
        <p:nvPicPr>
          <p:cNvPr id="3074" name="Picture 2" descr="Relatert bilde"/>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029575" y="1714500"/>
            <a:ext cx="2952750"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453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753693" y="1714500"/>
            <a:ext cx="10685848" cy="4705350"/>
          </a:xfrm>
        </p:spPr>
        <p:txBody>
          <a:bodyPr>
            <a:normAutofit/>
          </a:bodyPr>
          <a:lstStyle/>
          <a:p>
            <a:pPr marL="0" indent="0">
              <a:buNone/>
            </a:pPr>
            <a:r>
              <a:rPr lang="nb-NO" sz="2400" b="1" dirty="0">
                <a:effectLst/>
                <a:latin typeface="Calibri" panose="020F0502020204030204" pitchFamily="34" charset="0"/>
                <a:ea typeface="Times New Roman" panose="02020603050405020304" pitchFamily="18" charset="0"/>
                <a:cs typeface="Times New Roman" panose="02020603050405020304" pitchFamily="18" charset="0"/>
              </a:rPr>
              <a:t>Utstyrsliste for elever på Teknologi og industrifag</a:t>
            </a:r>
            <a:endParaRPr lang="nb-NO" sz="2400" dirty="0">
              <a:effectLst/>
              <a:latin typeface="Times New Roman" panose="02020603050405020304" pitchFamily="18" charset="0"/>
              <a:ea typeface="Times New Roman" panose="02020603050405020304" pitchFamily="18" charset="0"/>
            </a:endParaRPr>
          </a:p>
          <a:p>
            <a:pPr marL="0" indent="0">
              <a:buNone/>
            </a:pPr>
            <a:r>
              <a:rPr lang="nb-NO" sz="2400" b="1" dirty="0">
                <a:solidFill>
                  <a:srgbClr val="00B0F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nb-NO" sz="2400" dirty="0">
              <a:effectLst/>
              <a:latin typeface="Times New Roman" panose="02020603050405020304" pitchFamily="18" charset="0"/>
              <a:ea typeface="Times New Roman" panose="02020603050405020304" pitchFamily="18" charset="0"/>
            </a:endParaRPr>
          </a:p>
          <a:p>
            <a:r>
              <a:rPr lang="nb-NO" sz="2400" u="sng" dirty="0">
                <a:effectLst/>
                <a:latin typeface="Calibri" panose="020F0502020204030204" pitchFamily="34" charset="0"/>
                <a:ea typeface="Times New Roman" panose="02020603050405020304" pitchFamily="18" charset="0"/>
                <a:cs typeface="Times New Roman" panose="02020603050405020304" pitchFamily="18" charset="0"/>
              </a:rPr>
              <a:t>Vg1 Teknologi og industrifag</a:t>
            </a:r>
            <a:endParaRPr lang="nb-NO" sz="2400" dirty="0">
              <a:effectLst/>
              <a:latin typeface="Times New Roman" panose="02020603050405020304" pitchFamily="18" charset="0"/>
              <a:ea typeface="Times New Roman" panose="02020603050405020304" pitchFamily="18" charset="0"/>
            </a:endParaRPr>
          </a:p>
          <a:p>
            <a:r>
              <a:rPr lang="nb-NO" sz="2400" dirty="0">
                <a:effectLst/>
                <a:latin typeface="Calibri" panose="020F0502020204030204" pitchFamily="34" charset="0"/>
                <a:ea typeface="Times New Roman" panose="02020603050405020304" pitchFamily="18" charset="0"/>
              </a:rPr>
              <a:t>Kjeledress, eller bukse og jakke (ikke nylon)</a:t>
            </a:r>
            <a:endParaRPr lang="nb-NO" sz="2400" dirty="0">
              <a:effectLst/>
              <a:latin typeface="Times New Roman" panose="02020603050405020304" pitchFamily="18" charset="0"/>
              <a:ea typeface="Times New Roman" panose="02020603050405020304" pitchFamily="18" charset="0"/>
            </a:endParaRPr>
          </a:p>
          <a:p>
            <a:r>
              <a:rPr lang="nb-NO" sz="2400" dirty="0">
                <a:effectLst/>
                <a:latin typeface="Calibri" panose="020F0502020204030204" pitchFamily="34" charset="0"/>
                <a:ea typeface="Times New Roman" panose="02020603050405020304" pitchFamily="18" charset="0"/>
              </a:rPr>
              <a:t>Vernesko</a:t>
            </a:r>
            <a:endParaRPr lang="nb-NO" sz="2400" dirty="0">
              <a:effectLst/>
              <a:latin typeface="Times New Roman" panose="02020603050405020304" pitchFamily="18" charset="0"/>
              <a:ea typeface="Times New Roman" panose="02020603050405020304" pitchFamily="18" charset="0"/>
            </a:endParaRPr>
          </a:p>
          <a:p>
            <a:r>
              <a:rPr lang="nb-NO" sz="2400" dirty="0">
                <a:effectLst/>
                <a:latin typeface="Calibri" panose="020F0502020204030204" pitchFamily="34" charset="0"/>
                <a:ea typeface="Times New Roman" panose="02020603050405020304" pitchFamily="18" charset="0"/>
              </a:rPr>
              <a:t>Vernebriller med </a:t>
            </a:r>
            <a:r>
              <a:rPr lang="nb-NO" sz="2400" u="sng" dirty="0">
                <a:effectLst/>
                <a:latin typeface="Calibri" panose="020F0502020204030204" pitchFamily="34" charset="0"/>
                <a:ea typeface="Times New Roman" panose="02020603050405020304" pitchFamily="18" charset="0"/>
              </a:rPr>
              <a:t>klart</a:t>
            </a:r>
            <a:r>
              <a:rPr lang="nb-NO" sz="2400" dirty="0">
                <a:effectLst/>
                <a:latin typeface="Calibri" panose="020F0502020204030204" pitchFamily="34" charset="0"/>
                <a:ea typeface="Times New Roman" panose="02020603050405020304" pitchFamily="18" charset="0"/>
              </a:rPr>
              <a:t> glass</a:t>
            </a:r>
            <a:endParaRPr lang="nb-NO" sz="2400" dirty="0">
              <a:effectLst/>
              <a:latin typeface="Times New Roman" panose="02020603050405020304" pitchFamily="18" charset="0"/>
              <a:ea typeface="Times New Roman" panose="02020603050405020304" pitchFamily="18" charset="0"/>
            </a:endParaRPr>
          </a:p>
          <a:p>
            <a:r>
              <a:rPr lang="nb-NO" sz="2400" dirty="0">
                <a:effectLst/>
                <a:latin typeface="Calibri" panose="020F0502020204030204" pitchFamily="34" charset="0"/>
                <a:ea typeface="Times New Roman" panose="02020603050405020304" pitchFamily="18" charset="0"/>
              </a:rPr>
              <a:t>Skyvelære med tomme og millimeterskala. NB ikke plast, ikke digitalt</a:t>
            </a:r>
            <a:endParaRPr lang="nb-NO" sz="2400" dirty="0">
              <a:effectLst/>
              <a:latin typeface="Times New Roman" panose="02020603050405020304" pitchFamily="18" charset="0"/>
              <a:ea typeface="Times New Roman" panose="02020603050405020304" pitchFamily="18" charset="0"/>
            </a:endParaRPr>
          </a:p>
          <a:p>
            <a:r>
              <a:rPr lang="nb-NO" sz="2400" dirty="0">
                <a:effectLst/>
                <a:latin typeface="Calibri" panose="020F0502020204030204" pitchFamily="34" charset="0"/>
                <a:ea typeface="Times New Roman" panose="02020603050405020304" pitchFamily="18" charset="0"/>
              </a:rPr>
              <a:t>1 </a:t>
            </a:r>
            <a:r>
              <a:rPr lang="nb-NO" sz="2400" dirty="0" err="1">
                <a:effectLst/>
                <a:latin typeface="Calibri" panose="020F0502020204030204" pitchFamily="34" charset="0"/>
                <a:ea typeface="Times New Roman" panose="02020603050405020304" pitchFamily="18" charset="0"/>
              </a:rPr>
              <a:t>stk</a:t>
            </a:r>
            <a:r>
              <a:rPr lang="nb-NO" sz="2400" dirty="0">
                <a:effectLst/>
                <a:latin typeface="Calibri" panose="020F0502020204030204" pitchFamily="34" charset="0"/>
                <a:ea typeface="Times New Roman" panose="02020603050405020304" pitchFamily="18" charset="0"/>
              </a:rPr>
              <a:t> meterstokk</a:t>
            </a:r>
            <a:endParaRPr lang="nb-NO" sz="2400" dirty="0">
              <a:effectLst/>
              <a:latin typeface="Times New Roman" panose="02020603050405020304" pitchFamily="18" charset="0"/>
              <a:ea typeface="Times New Roman" panose="02020603050405020304" pitchFamily="18" charset="0"/>
            </a:endParaRPr>
          </a:p>
          <a:p>
            <a:r>
              <a:rPr lang="nb-NO" sz="2400" dirty="0">
                <a:effectLst/>
                <a:latin typeface="Calibri" panose="020F0502020204030204" pitchFamily="34" charset="0"/>
                <a:ea typeface="Times New Roman" panose="02020603050405020304" pitchFamily="18" charset="0"/>
              </a:rPr>
              <a:t>1 </a:t>
            </a:r>
            <a:r>
              <a:rPr lang="nb-NO" sz="2400" dirty="0" err="1">
                <a:effectLst/>
                <a:latin typeface="Calibri" panose="020F0502020204030204" pitchFamily="34" charset="0"/>
                <a:ea typeface="Times New Roman" panose="02020603050405020304" pitchFamily="18" charset="0"/>
              </a:rPr>
              <a:t>stk</a:t>
            </a:r>
            <a:r>
              <a:rPr lang="nb-NO" sz="2400" dirty="0">
                <a:effectLst/>
                <a:latin typeface="Calibri" panose="020F0502020204030204" pitchFamily="34" charset="0"/>
                <a:ea typeface="Times New Roman" panose="02020603050405020304" pitchFamily="18" charset="0"/>
              </a:rPr>
              <a:t> hørselsvern/øreklokker uten radio og </a:t>
            </a:r>
            <a:r>
              <a:rPr lang="nb-NO" sz="2400" dirty="0" err="1">
                <a:effectLst/>
                <a:latin typeface="Calibri" panose="020F0502020204030204" pitchFamily="34" charset="0"/>
                <a:ea typeface="Times New Roman" panose="02020603050405020304" pitchFamily="18" charset="0"/>
              </a:rPr>
              <a:t>bluetooth</a:t>
            </a:r>
            <a:endParaRPr lang="nb-NO" sz="2400" dirty="0">
              <a:effectLst/>
              <a:latin typeface="Times New Roman" panose="02020603050405020304" pitchFamily="18" charset="0"/>
              <a:ea typeface="Times New Roman" panose="02020603050405020304" pitchFamily="18" charset="0"/>
            </a:endParaRPr>
          </a:p>
          <a:p>
            <a:r>
              <a:rPr lang="nb-NO" sz="2400" dirty="0">
                <a:effectLst/>
                <a:latin typeface="Calibri" panose="020F0502020204030204" pitchFamily="34" charset="0"/>
                <a:ea typeface="Times New Roman" panose="02020603050405020304" pitchFamily="18" charset="0"/>
              </a:rPr>
              <a:t>3 </a:t>
            </a:r>
            <a:r>
              <a:rPr lang="nb-NO" sz="2400" dirty="0" err="1">
                <a:effectLst/>
                <a:latin typeface="Calibri" panose="020F0502020204030204" pitchFamily="34" charset="0"/>
                <a:ea typeface="Times New Roman" panose="02020603050405020304" pitchFamily="18" charset="0"/>
              </a:rPr>
              <a:t>stk</a:t>
            </a:r>
            <a:r>
              <a:rPr lang="nb-NO" sz="2400" dirty="0">
                <a:effectLst/>
                <a:latin typeface="Calibri" panose="020F0502020204030204" pitchFamily="34" charset="0"/>
                <a:ea typeface="Times New Roman" panose="02020603050405020304" pitchFamily="18" charset="0"/>
              </a:rPr>
              <a:t> kodelås</a:t>
            </a:r>
            <a:endParaRPr lang="nb-NO" sz="2400" dirty="0">
              <a:effectLst/>
              <a:latin typeface="Times New Roman" panose="02020603050405020304" pitchFamily="18" charset="0"/>
              <a:ea typeface="Times New Roman" panose="02020603050405020304" pitchFamily="18" charset="0"/>
            </a:endParaRPr>
          </a:p>
          <a:p>
            <a:r>
              <a:rPr lang="nb-NO" sz="2400" dirty="0">
                <a:effectLst/>
                <a:latin typeface="Calibri" panose="020F0502020204030204" pitchFamily="34" charset="0"/>
                <a:ea typeface="Times New Roman" panose="02020603050405020304" pitchFamily="18" charset="0"/>
              </a:rPr>
              <a:t>Skrivesaker (skrivebok/notatbok spiralhefte A4 format, viskelær, blyanter)</a:t>
            </a:r>
            <a:endParaRPr lang="nb-NO" sz="2400" dirty="0">
              <a:effectLst/>
              <a:latin typeface="Times New Roman" panose="02020603050405020304" pitchFamily="18" charset="0"/>
              <a:ea typeface="Times New Roman" panose="02020603050405020304" pitchFamily="18" charset="0"/>
            </a:endParaRPr>
          </a:p>
          <a:p>
            <a:r>
              <a:rPr lang="nb-NO" sz="2400" dirty="0">
                <a:effectLst/>
                <a:latin typeface="Calibri" panose="020F0502020204030204" pitchFamily="34" charset="0"/>
                <a:ea typeface="Times New Roman" panose="02020603050405020304" pitchFamily="18" charset="0"/>
              </a:rPr>
              <a:t>Kalkulator (Casio FX-82EX)</a:t>
            </a:r>
            <a:endParaRPr lang="nb-NO" sz="2400" dirty="0">
              <a:effectLst/>
              <a:latin typeface="Times New Roman" panose="02020603050405020304" pitchFamily="18" charset="0"/>
              <a:ea typeface="Times New Roman" panose="02020603050405020304" pitchFamily="18" charset="0"/>
            </a:endParaRPr>
          </a:p>
          <a:p>
            <a:endParaRPr lang="nb-NO" dirty="0"/>
          </a:p>
        </p:txBody>
      </p:sp>
      <p:sp>
        <p:nvSpPr>
          <p:cNvPr id="3" name="Tittel 2"/>
          <p:cNvSpPr>
            <a:spLocks noGrp="1"/>
          </p:cNvSpPr>
          <p:nvPr>
            <p:ph type="title"/>
          </p:nvPr>
        </p:nvSpPr>
        <p:spPr/>
        <p:txBody>
          <a:bodyPr/>
          <a:lstStyle/>
          <a:p>
            <a:r>
              <a:rPr lang="nb-NO" dirty="0">
                <a:solidFill>
                  <a:schemeClr val="accent2">
                    <a:lumMod val="75000"/>
                  </a:schemeClr>
                </a:solidFill>
              </a:rPr>
              <a:t>Teknologi og industrifag vg1</a:t>
            </a:r>
          </a:p>
        </p:txBody>
      </p:sp>
      <p:pic>
        <p:nvPicPr>
          <p:cNvPr id="4098" name="Picture 2" descr="Relatert bilde">
            <a:extLst>
              <a:ext uri="{FF2B5EF4-FFF2-40B4-BE49-F238E27FC236}">
                <a16:creationId xmlns:a16="http://schemas.microsoft.com/office/drawing/2014/main" id="{716A2C18-1E4E-4CDD-93C2-43BAA6168BD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451273" y="220980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078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753693" y="1714500"/>
            <a:ext cx="10685848" cy="4705350"/>
          </a:xfrm>
        </p:spPr>
        <p:txBody>
          <a:bodyPr>
            <a:normAutofit/>
          </a:bodyPr>
          <a:lstStyle/>
          <a:p>
            <a:r>
              <a:rPr lang="nb-NO" dirty="0">
                <a:effectLst/>
                <a:latin typeface="Calibri" panose="020F0502020204030204" pitchFamily="34" charset="0"/>
                <a:ea typeface="Times New Roman" panose="02020603050405020304" pitchFamily="18" charset="0"/>
              </a:rPr>
              <a:t>Kjeledress, eller bukse og jakke (ikke nylon)</a:t>
            </a:r>
            <a:endParaRPr lang="nb-NO" dirty="0">
              <a:effectLst/>
              <a:latin typeface="Times New Roman" panose="02020603050405020304" pitchFamily="18" charset="0"/>
              <a:ea typeface="Times New Roman" panose="02020603050405020304" pitchFamily="18" charset="0"/>
            </a:endParaRPr>
          </a:p>
          <a:p>
            <a:r>
              <a:rPr lang="nb-NO" dirty="0">
                <a:effectLst/>
                <a:latin typeface="Calibri" panose="020F0502020204030204" pitchFamily="34" charset="0"/>
                <a:ea typeface="Times New Roman" panose="02020603050405020304" pitchFamily="18" charset="0"/>
              </a:rPr>
              <a:t>Vernesko</a:t>
            </a:r>
            <a:endParaRPr lang="nb-NO" dirty="0">
              <a:effectLst/>
              <a:latin typeface="Times New Roman" panose="02020603050405020304" pitchFamily="18" charset="0"/>
              <a:ea typeface="Times New Roman" panose="02020603050405020304" pitchFamily="18" charset="0"/>
            </a:endParaRPr>
          </a:p>
          <a:p>
            <a:r>
              <a:rPr lang="nb-NO" dirty="0">
                <a:effectLst/>
                <a:latin typeface="Calibri" panose="020F0502020204030204" pitchFamily="34" charset="0"/>
                <a:ea typeface="Times New Roman" panose="02020603050405020304" pitchFamily="18" charset="0"/>
              </a:rPr>
              <a:t>Vernebriller med </a:t>
            </a:r>
            <a:r>
              <a:rPr lang="nb-NO" u="sng" dirty="0">
                <a:effectLst/>
                <a:latin typeface="Calibri" panose="020F0502020204030204" pitchFamily="34" charset="0"/>
                <a:ea typeface="Times New Roman" panose="02020603050405020304" pitchFamily="18" charset="0"/>
              </a:rPr>
              <a:t>klart</a:t>
            </a:r>
            <a:r>
              <a:rPr lang="nb-NO" dirty="0">
                <a:effectLst/>
                <a:latin typeface="Calibri" panose="020F0502020204030204" pitchFamily="34" charset="0"/>
                <a:ea typeface="Times New Roman" panose="02020603050405020304" pitchFamily="18" charset="0"/>
              </a:rPr>
              <a:t> glass</a:t>
            </a:r>
            <a:endParaRPr lang="nb-NO" dirty="0">
              <a:effectLst/>
              <a:latin typeface="Times New Roman" panose="02020603050405020304" pitchFamily="18" charset="0"/>
              <a:ea typeface="Times New Roman" panose="02020603050405020304" pitchFamily="18" charset="0"/>
            </a:endParaRPr>
          </a:p>
          <a:p>
            <a:r>
              <a:rPr lang="nb-NO" dirty="0">
                <a:effectLst/>
                <a:latin typeface="Calibri" panose="020F0502020204030204" pitchFamily="34" charset="0"/>
                <a:ea typeface="Times New Roman" panose="02020603050405020304" pitchFamily="18" charset="0"/>
              </a:rPr>
              <a:t>Skyvelære med tomme og millimeterskala. </a:t>
            </a:r>
            <a:br>
              <a:rPr lang="nb-NO" dirty="0">
                <a:effectLst/>
                <a:latin typeface="Calibri" panose="020F0502020204030204" pitchFamily="34" charset="0"/>
                <a:ea typeface="Times New Roman" panose="02020603050405020304" pitchFamily="18" charset="0"/>
              </a:rPr>
            </a:br>
            <a:r>
              <a:rPr lang="nb-NO" dirty="0">
                <a:effectLst/>
                <a:latin typeface="Calibri" panose="020F0502020204030204" pitchFamily="34" charset="0"/>
                <a:ea typeface="Times New Roman" panose="02020603050405020304" pitchFamily="18" charset="0"/>
              </a:rPr>
              <a:t>NB ikke plast, ikke digitalt</a:t>
            </a:r>
            <a:endParaRPr lang="nb-NO" dirty="0">
              <a:effectLst/>
              <a:latin typeface="Times New Roman" panose="02020603050405020304" pitchFamily="18" charset="0"/>
              <a:ea typeface="Times New Roman" panose="02020603050405020304" pitchFamily="18" charset="0"/>
            </a:endParaRPr>
          </a:p>
          <a:p>
            <a:r>
              <a:rPr lang="nb-NO" dirty="0">
                <a:effectLst/>
                <a:latin typeface="Calibri" panose="020F0502020204030204" pitchFamily="34" charset="0"/>
                <a:ea typeface="Times New Roman" panose="02020603050405020304" pitchFamily="18" charset="0"/>
              </a:rPr>
              <a:t>1 </a:t>
            </a:r>
            <a:r>
              <a:rPr lang="nb-NO" dirty="0" err="1">
                <a:effectLst/>
                <a:latin typeface="Calibri" panose="020F0502020204030204" pitchFamily="34" charset="0"/>
                <a:ea typeface="Times New Roman" panose="02020603050405020304" pitchFamily="18" charset="0"/>
              </a:rPr>
              <a:t>stk</a:t>
            </a:r>
            <a:r>
              <a:rPr lang="nb-NO" dirty="0">
                <a:effectLst/>
                <a:latin typeface="Calibri" panose="020F0502020204030204" pitchFamily="34" charset="0"/>
                <a:ea typeface="Times New Roman" panose="02020603050405020304" pitchFamily="18" charset="0"/>
              </a:rPr>
              <a:t> multimeter</a:t>
            </a:r>
            <a:endParaRPr lang="nb-NO" dirty="0">
              <a:effectLst/>
              <a:latin typeface="Times New Roman" panose="02020603050405020304" pitchFamily="18" charset="0"/>
              <a:ea typeface="Times New Roman" panose="02020603050405020304" pitchFamily="18" charset="0"/>
            </a:endParaRPr>
          </a:p>
          <a:p>
            <a:r>
              <a:rPr lang="nb-NO" dirty="0">
                <a:effectLst/>
                <a:latin typeface="Calibri" panose="020F0502020204030204" pitchFamily="34" charset="0"/>
                <a:ea typeface="Times New Roman" panose="02020603050405020304" pitchFamily="18" charset="0"/>
              </a:rPr>
              <a:t>1 </a:t>
            </a:r>
            <a:r>
              <a:rPr lang="nb-NO" dirty="0" err="1">
                <a:effectLst/>
                <a:latin typeface="Calibri" panose="020F0502020204030204" pitchFamily="34" charset="0"/>
                <a:ea typeface="Times New Roman" panose="02020603050405020304" pitchFamily="18" charset="0"/>
              </a:rPr>
              <a:t>stk</a:t>
            </a:r>
            <a:r>
              <a:rPr lang="nb-NO" dirty="0">
                <a:effectLst/>
                <a:latin typeface="Calibri" panose="020F0502020204030204" pitchFamily="34" charset="0"/>
                <a:ea typeface="Times New Roman" panose="02020603050405020304" pitchFamily="18" charset="0"/>
              </a:rPr>
              <a:t> ringperm med 10 </a:t>
            </a:r>
            <a:r>
              <a:rPr lang="nb-NO" dirty="0" err="1">
                <a:effectLst/>
                <a:latin typeface="Calibri" panose="020F0502020204030204" pitchFamily="34" charset="0"/>
                <a:ea typeface="Times New Roman" panose="02020603050405020304" pitchFamily="18" charset="0"/>
              </a:rPr>
              <a:t>stk</a:t>
            </a:r>
            <a:r>
              <a:rPr lang="nb-NO" dirty="0">
                <a:effectLst/>
                <a:latin typeface="Calibri" panose="020F0502020204030204" pitchFamily="34" charset="0"/>
                <a:ea typeface="Times New Roman" panose="02020603050405020304" pitchFamily="18" charset="0"/>
              </a:rPr>
              <a:t> skilleark A 4</a:t>
            </a:r>
            <a:endParaRPr lang="nb-NO" dirty="0">
              <a:effectLst/>
              <a:latin typeface="Times New Roman" panose="02020603050405020304" pitchFamily="18" charset="0"/>
              <a:ea typeface="Times New Roman" panose="02020603050405020304" pitchFamily="18" charset="0"/>
            </a:endParaRPr>
          </a:p>
          <a:p>
            <a:r>
              <a:rPr lang="nb-NO" dirty="0">
                <a:effectLst/>
                <a:latin typeface="Calibri" panose="020F0502020204030204" pitchFamily="34" charset="0"/>
                <a:ea typeface="Times New Roman" panose="02020603050405020304" pitchFamily="18" charset="0"/>
              </a:rPr>
              <a:t>1 </a:t>
            </a:r>
            <a:r>
              <a:rPr lang="nb-NO" dirty="0" err="1">
                <a:effectLst/>
                <a:latin typeface="Calibri" panose="020F0502020204030204" pitchFamily="34" charset="0"/>
                <a:ea typeface="Times New Roman" panose="02020603050405020304" pitchFamily="18" charset="0"/>
              </a:rPr>
              <a:t>stk</a:t>
            </a:r>
            <a:r>
              <a:rPr lang="nb-NO" dirty="0">
                <a:effectLst/>
                <a:latin typeface="Calibri" panose="020F0502020204030204" pitchFamily="34" charset="0"/>
                <a:ea typeface="Times New Roman" panose="02020603050405020304" pitchFamily="18" charset="0"/>
              </a:rPr>
              <a:t> hørselsvern/øreklokker uten radio og </a:t>
            </a:r>
            <a:r>
              <a:rPr lang="nb-NO" dirty="0" err="1">
                <a:effectLst/>
                <a:latin typeface="Calibri" panose="020F0502020204030204" pitchFamily="34" charset="0"/>
                <a:ea typeface="Times New Roman" panose="02020603050405020304" pitchFamily="18" charset="0"/>
              </a:rPr>
              <a:t>bluetooth</a:t>
            </a:r>
            <a:endParaRPr lang="nb-NO" dirty="0">
              <a:effectLst/>
              <a:latin typeface="Times New Roman" panose="02020603050405020304" pitchFamily="18" charset="0"/>
              <a:ea typeface="Times New Roman" panose="02020603050405020304" pitchFamily="18" charset="0"/>
            </a:endParaRPr>
          </a:p>
          <a:p>
            <a:r>
              <a:rPr lang="nb-NO" dirty="0">
                <a:effectLst/>
                <a:latin typeface="Calibri" panose="020F0502020204030204" pitchFamily="34" charset="0"/>
                <a:ea typeface="Times New Roman" panose="02020603050405020304" pitchFamily="18" charset="0"/>
              </a:rPr>
              <a:t>3 </a:t>
            </a:r>
            <a:r>
              <a:rPr lang="nb-NO" dirty="0" err="1">
                <a:effectLst/>
                <a:latin typeface="Calibri" panose="020F0502020204030204" pitchFamily="34" charset="0"/>
                <a:ea typeface="Times New Roman" panose="02020603050405020304" pitchFamily="18" charset="0"/>
              </a:rPr>
              <a:t>stk</a:t>
            </a:r>
            <a:r>
              <a:rPr lang="nb-NO" dirty="0">
                <a:effectLst/>
                <a:latin typeface="Calibri" panose="020F0502020204030204" pitchFamily="34" charset="0"/>
                <a:ea typeface="Times New Roman" panose="02020603050405020304" pitchFamily="18" charset="0"/>
              </a:rPr>
              <a:t> kodelås</a:t>
            </a:r>
            <a:endParaRPr lang="nb-NO" dirty="0">
              <a:effectLst/>
              <a:latin typeface="Times New Roman" panose="02020603050405020304" pitchFamily="18" charset="0"/>
              <a:ea typeface="Times New Roman" panose="02020603050405020304" pitchFamily="18" charset="0"/>
            </a:endParaRPr>
          </a:p>
          <a:p>
            <a:r>
              <a:rPr lang="nb-NO" dirty="0">
                <a:effectLst/>
                <a:latin typeface="Calibri" panose="020F0502020204030204" pitchFamily="34" charset="0"/>
                <a:ea typeface="Times New Roman" panose="02020603050405020304" pitchFamily="18" charset="0"/>
              </a:rPr>
              <a:t>Skrivesaker (skrivebok/notatbok spiralhefte A4 format, viskelær, blyanter)</a:t>
            </a:r>
            <a:endParaRPr lang="nb-NO" dirty="0">
              <a:effectLst/>
              <a:latin typeface="Times New Roman" panose="02020603050405020304" pitchFamily="18" charset="0"/>
              <a:ea typeface="Times New Roman" panose="02020603050405020304" pitchFamily="18" charset="0"/>
            </a:endParaRPr>
          </a:p>
          <a:p>
            <a:pPr marL="0" indent="0">
              <a:buNone/>
            </a:pPr>
            <a:endParaRPr lang="nb-NO" dirty="0"/>
          </a:p>
        </p:txBody>
      </p:sp>
      <p:sp>
        <p:nvSpPr>
          <p:cNvPr id="3" name="Tittel 2"/>
          <p:cNvSpPr>
            <a:spLocks noGrp="1"/>
          </p:cNvSpPr>
          <p:nvPr>
            <p:ph type="title"/>
          </p:nvPr>
        </p:nvSpPr>
        <p:spPr/>
        <p:txBody>
          <a:bodyPr/>
          <a:lstStyle/>
          <a:p>
            <a:r>
              <a:rPr lang="nb-NO" dirty="0">
                <a:solidFill>
                  <a:schemeClr val="accent2">
                    <a:lumMod val="75000"/>
                  </a:schemeClr>
                </a:solidFill>
              </a:rPr>
              <a:t>Arbeidsmaskiner vg2</a:t>
            </a:r>
          </a:p>
        </p:txBody>
      </p:sp>
      <p:pic>
        <p:nvPicPr>
          <p:cNvPr id="4098" name="Picture 2" descr="Relatert bilde">
            <a:extLst>
              <a:ext uri="{FF2B5EF4-FFF2-40B4-BE49-F238E27FC236}">
                <a16:creationId xmlns:a16="http://schemas.microsoft.com/office/drawing/2014/main" id="{716A2C18-1E4E-4CDD-93C2-43BAA6168BD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451273" y="220980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880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753693" y="1714500"/>
            <a:ext cx="10685848" cy="4705350"/>
          </a:xfrm>
        </p:spPr>
        <p:txBody>
          <a:bodyPr>
            <a:normAutofit lnSpcReduction="10000"/>
          </a:bodyPr>
          <a:lstStyle/>
          <a:p>
            <a:r>
              <a:rPr lang="nb-NO" dirty="0">
                <a:effectLst/>
                <a:latin typeface="Calibri" panose="020F0502020204030204" pitchFamily="34" charset="0"/>
                <a:ea typeface="Times New Roman" panose="02020603050405020304" pitchFamily="18" charset="0"/>
              </a:rPr>
              <a:t>Kjeledress, eller bukse og jakke (ikke nylon)</a:t>
            </a:r>
            <a:endParaRPr lang="nb-NO" dirty="0">
              <a:effectLst/>
              <a:latin typeface="Times New Roman" panose="02020603050405020304" pitchFamily="18" charset="0"/>
              <a:ea typeface="Times New Roman" panose="02020603050405020304" pitchFamily="18" charset="0"/>
            </a:endParaRPr>
          </a:p>
          <a:p>
            <a:r>
              <a:rPr lang="nb-NO" dirty="0">
                <a:effectLst/>
                <a:latin typeface="Calibri" panose="020F0502020204030204" pitchFamily="34" charset="0"/>
                <a:ea typeface="Times New Roman" panose="02020603050405020304" pitchFamily="18" charset="0"/>
              </a:rPr>
              <a:t>Vernesko</a:t>
            </a:r>
            <a:endParaRPr lang="nb-NO" dirty="0">
              <a:effectLst/>
              <a:latin typeface="Times New Roman" panose="02020603050405020304" pitchFamily="18" charset="0"/>
              <a:ea typeface="Times New Roman" panose="02020603050405020304" pitchFamily="18" charset="0"/>
            </a:endParaRPr>
          </a:p>
          <a:p>
            <a:r>
              <a:rPr lang="nb-NO" dirty="0">
                <a:effectLst/>
                <a:latin typeface="Calibri" panose="020F0502020204030204" pitchFamily="34" charset="0"/>
                <a:ea typeface="Times New Roman" panose="02020603050405020304" pitchFamily="18" charset="0"/>
              </a:rPr>
              <a:t>Vernebriller med </a:t>
            </a:r>
            <a:r>
              <a:rPr lang="nb-NO" u="sng" dirty="0">
                <a:effectLst/>
                <a:latin typeface="Calibri" panose="020F0502020204030204" pitchFamily="34" charset="0"/>
                <a:ea typeface="Times New Roman" panose="02020603050405020304" pitchFamily="18" charset="0"/>
              </a:rPr>
              <a:t>klart</a:t>
            </a:r>
            <a:r>
              <a:rPr lang="nb-NO" dirty="0">
                <a:effectLst/>
                <a:latin typeface="Calibri" panose="020F0502020204030204" pitchFamily="34" charset="0"/>
                <a:ea typeface="Times New Roman" panose="02020603050405020304" pitchFamily="18" charset="0"/>
              </a:rPr>
              <a:t> glass</a:t>
            </a:r>
            <a:endParaRPr lang="nb-NO" dirty="0">
              <a:effectLst/>
              <a:latin typeface="Times New Roman" panose="02020603050405020304" pitchFamily="18" charset="0"/>
              <a:ea typeface="Times New Roman" panose="02020603050405020304" pitchFamily="18" charset="0"/>
            </a:endParaRPr>
          </a:p>
          <a:p>
            <a:r>
              <a:rPr lang="nb-NO" dirty="0">
                <a:effectLst/>
                <a:latin typeface="Calibri" panose="020F0502020204030204" pitchFamily="34" charset="0"/>
                <a:ea typeface="Times New Roman" panose="02020603050405020304" pitchFamily="18" charset="0"/>
              </a:rPr>
              <a:t>Skyvelære med tomme og millimeterskala. </a:t>
            </a:r>
            <a:br>
              <a:rPr lang="nb-NO" dirty="0">
                <a:effectLst/>
                <a:latin typeface="Calibri" panose="020F0502020204030204" pitchFamily="34" charset="0"/>
                <a:ea typeface="Times New Roman" panose="02020603050405020304" pitchFamily="18" charset="0"/>
              </a:rPr>
            </a:br>
            <a:r>
              <a:rPr lang="nb-NO" dirty="0">
                <a:effectLst/>
                <a:latin typeface="Calibri" panose="020F0502020204030204" pitchFamily="34" charset="0"/>
                <a:ea typeface="Times New Roman" panose="02020603050405020304" pitchFamily="18" charset="0"/>
              </a:rPr>
              <a:t>NB ikke plast, ikke digitalt</a:t>
            </a:r>
            <a:endParaRPr lang="nb-NO" dirty="0">
              <a:effectLst/>
              <a:latin typeface="Times New Roman" panose="02020603050405020304" pitchFamily="18" charset="0"/>
              <a:ea typeface="Times New Roman" panose="02020603050405020304" pitchFamily="18" charset="0"/>
            </a:endParaRPr>
          </a:p>
          <a:p>
            <a:r>
              <a:rPr lang="nb-NO" dirty="0">
                <a:effectLst/>
                <a:latin typeface="Calibri" panose="020F0502020204030204" pitchFamily="34" charset="0"/>
                <a:ea typeface="Times New Roman" panose="02020603050405020304" pitchFamily="18" charset="0"/>
              </a:rPr>
              <a:t>1 </a:t>
            </a:r>
            <a:r>
              <a:rPr lang="nb-NO" dirty="0" err="1">
                <a:effectLst/>
                <a:latin typeface="Calibri" panose="020F0502020204030204" pitchFamily="34" charset="0"/>
                <a:ea typeface="Times New Roman" panose="02020603050405020304" pitchFamily="18" charset="0"/>
              </a:rPr>
              <a:t>stk</a:t>
            </a:r>
            <a:r>
              <a:rPr lang="nb-NO" dirty="0">
                <a:effectLst/>
                <a:latin typeface="Calibri" panose="020F0502020204030204" pitchFamily="34" charset="0"/>
                <a:ea typeface="Times New Roman" panose="02020603050405020304" pitchFamily="18" charset="0"/>
              </a:rPr>
              <a:t> multimeter</a:t>
            </a:r>
            <a:endParaRPr lang="nb-NO" dirty="0">
              <a:effectLst/>
              <a:latin typeface="Times New Roman" panose="02020603050405020304" pitchFamily="18" charset="0"/>
              <a:ea typeface="Times New Roman" panose="02020603050405020304" pitchFamily="18" charset="0"/>
            </a:endParaRPr>
          </a:p>
          <a:p>
            <a:r>
              <a:rPr lang="nb-NO" dirty="0">
                <a:effectLst/>
                <a:latin typeface="Calibri" panose="020F0502020204030204" pitchFamily="34" charset="0"/>
                <a:ea typeface="Times New Roman" panose="02020603050405020304" pitchFamily="18" charset="0"/>
              </a:rPr>
              <a:t>1 </a:t>
            </a:r>
            <a:r>
              <a:rPr lang="nb-NO" dirty="0" err="1">
                <a:effectLst/>
                <a:latin typeface="Calibri" panose="020F0502020204030204" pitchFamily="34" charset="0"/>
                <a:ea typeface="Times New Roman" panose="02020603050405020304" pitchFamily="18" charset="0"/>
              </a:rPr>
              <a:t>stk</a:t>
            </a:r>
            <a:r>
              <a:rPr lang="nb-NO" dirty="0">
                <a:effectLst/>
                <a:latin typeface="Calibri" panose="020F0502020204030204" pitchFamily="34" charset="0"/>
                <a:ea typeface="Times New Roman" panose="02020603050405020304" pitchFamily="18" charset="0"/>
              </a:rPr>
              <a:t> meterstokk</a:t>
            </a:r>
            <a:endParaRPr lang="nb-NO" dirty="0">
              <a:effectLst/>
              <a:latin typeface="Times New Roman" panose="02020603050405020304" pitchFamily="18" charset="0"/>
              <a:ea typeface="Times New Roman" panose="02020603050405020304" pitchFamily="18" charset="0"/>
            </a:endParaRPr>
          </a:p>
          <a:p>
            <a:r>
              <a:rPr lang="nb-NO" dirty="0">
                <a:effectLst/>
                <a:latin typeface="Calibri" panose="020F0502020204030204" pitchFamily="34" charset="0"/>
                <a:ea typeface="Times New Roman" panose="02020603050405020304" pitchFamily="18" charset="0"/>
              </a:rPr>
              <a:t>1 </a:t>
            </a:r>
            <a:r>
              <a:rPr lang="nb-NO" dirty="0" err="1">
                <a:effectLst/>
                <a:latin typeface="Calibri" panose="020F0502020204030204" pitchFamily="34" charset="0"/>
                <a:ea typeface="Times New Roman" panose="02020603050405020304" pitchFamily="18" charset="0"/>
              </a:rPr>
              <a:t>stk</a:t>
            </a:r>
            <a:r>
              <a:rPr lang="nb-NO" dirty="0">
                <a:effectLst/>
                <a:latin typeface="Calibri" panose="020F0502020204030204" pitchFamily="34" charset="0"/>
                <a:ea typeface="Times New Roman" panose="02020603050405020304" pitchFamily="18" charset="0"/>
              </a:rPr>
              <a:t> ringperm med 10 </a:t>
            </a:r>
            <a:r>
              <a:rPr lang="nb-NO" dirty="0" err="1">
                <a:effectLst/>
                <a:latin typeface="Calibri" panose="020F0502020204030204" pitchFamily="34" charset="0"/>
                <a:ea typeface="Times New Roman" panose="02020603050405020304" pitchFamily="18" charset="0"/>
              </a:rPr>
              <a:t>stk</a:t>
            </a:r>
            <a:r>
              <a:rPr lang="nb-NO" dirty="0">
                <a:effectLst/>
                <a:latin typeface="Calibri" panose="020F0502020204030204" pitchFamily="34" charset="0"/>
                <a:ea typeface="Times New Roman" panose="02020603050405020304" pitchFamily="18" charset="0"/>
              </a:rPr>
              <a:t> skilleark A4</a:t>
            </a:r>
            <a:endParaRPr lang="nb-NO" dirty="0">
              <a:effectLst/>
              <a:latin typeface="Times New Roman" panose="02020603050405020304" pitchFamily="18" charset="0"/>
              <a:ea typeface="Times New Roman" panose="02020603050405020304" pitchFamily="18" charset="0"/>
            </a:endParaRPr>
          </a:p>
          <a:p>
            <a:r>
              <a:rPr lang="nb-NO" dirty="0">
                <a:effectLst/>
                <a:latin typeface="Calibri" panose="020F0502020204030204" pitchFamily="34" charset="0"/>
                <a:ea typeface="Times New Roman" panose="02020603050405020304" pitchFamily="18" charset="0"/>
              </a:rPr>
              <a:t>1 </a:t>
            </a:r>
            <a:r>
              <a:rPr lang="nb-NO" dirty="0" err="1">
                <a:effectLst/>
                <a:latin typeface="Calibri" panose="020F0502020204030204" pitchFamily="34" charset="0"/>
                <a:ea typeface="Times New Roman" panose="02020603050405020304" pitchFamily="18" charset="0"/>
              </a:rPr>
              <a:t>stk</a:t>
            </a:r>
            <a:r>
              <a:rPr lang="nb-NO" dirty="0">
                <a:effectLst/>
                <a:latin typeface="Calibri" panose="020F0502020204030204" pitchFamily="34" charset="0"/>
                <a:ea typeface="Times New Roman" panose="02020603050405020304" pitchFamily="18" charset="0"/>
              </a:rPr>
              <a:t> hørselsvern/øreklokker uten radio og </a:t>
            </a:r>
            <a:r>
              <a:rPr lang="nb-NO" dirty="0" err="1">
                <a:effectLst/>
                <a:latin typeface="Calibri" panose="020F0502020204030204" pitchFamily="34" charset="0"/>
                <a:ea typeface="Times New Roman" panose="02020603050405020304" pitchFamily="18" charset="0"/>
              </a:rPr>
              <a:t>bluetooth</a:t>
            </a:r>
            <a:endParaRPr lang="nb-NO" dirty="0">
              <a:effectLst/>
              <a:latin typeface="Times New Roman" panose="02020603050405020304" pitchFamily="18" charset="0"/>
              <a:ea typeface="Times New Roman" panose="02020603050405020304" pitchFamily="18" charset="0"/>
            </a:endParaRPr>
          </a:p>
          <a:p>
            <a:r>
              <a:rPr lang="nb-NO" dirty="0">
                <a:effectLst/>
                <a:latin typeface="Calibri" panose="020F0502020204030204" pitchFamily="34" charset="0"/>
                <a:ea typeface="Times New Roman" panose="02020603050405020304" pitchFamily="18" charset="0"/>
              </a:rPr>
              <a:t>3 </a:t>
            </a:r>
            <a:r>
              <a:rPr lang="nb-NO" dirty="0" err="1">
                <a:effectLst/>
                <a:latin typeface="Calibri" panose="020F0502020204030204" pitchFamily="34" charset="0"/>
                <a:ea typeface="Times New Roman" panose="02020603050405020304" pitchFamily="18" charset="0"/>
              </a:rPr>
              <a:t>stk</a:t>
            </a:r>
            <a:r>
              <a:rPr lang="nb-NO" dirty="0">
                <a:effectLst/>
                <a:latin typeface="Calibri" panose="020F0502020204030204" pitchFamily="34" charset="0"/>
                <a:ea typeface="Times New Roman" panose="02020603050405020304" pitchFamily="18" charset="0"/>
              </a:rPr>
              <a:t> kodelås</a:t>
            </a:r>
            <a:endParaRPr lang="nb-NO" dirty="0">
              <a:effectLst/>
              <a:latin typeface="Times New Roman" panose="02020603050405020304" pitchFamily="18" charset="0"/>
              <a:ea typeface="Times New Roman" panose="02020603050405020304" pitchFamily="18" charset="0"/>
            </a:endParaRPr>
          </a:p>
          <a:p>
            <a:r>
              <a:rPr lang="nb-NO" dirty="0">
                <a:effectLst/>
                <a:latin typeface="Calibri" panose="020F0502020204030204" pitchFamily="34" charset="0"/>
                <a:ea typeface="Times New Roman" panose="02020603050405020304" pitchFamily="18" charset="0"/>
              </a:rPr>
              <a:t>Skrivesaker (skrivebok/notatbok spiralhefte A4 format , viskelær, blyanter)</a:t>
            </a:r>
            <a:endParaRPr lang="nb-NO" dirty="0">
              <a:effectLst/>
              <a:latin typeface="Times New Roman" panose="02020603050405020304" pitchFamily="18" charset="0"/>
              <a:ea typeface="Times New Roman" panose="02020603050405020304" pitchFamily="18" charset="0"/>
            </a:endParaRPr>
          </a:p>
          <a:p>
            <a:endParaRPr lang="nb-NO" dirty="0"/>
          </a:p>
        </p:txBody>
      </p:sp>
      <p:sp>
        <p:nvSpPr>
          <p:cNvPr id="3" name="Tittel 2"/>
          <p:cNvSpPr>
            <a:spLocks noGrp="1"/>
          </p:cNvSpPr>
          <p:nvPr>
            <p:ph type="title"/>
          </p:nvPr>
        </p:nvSpPr>
        <p:spPr/>
        <p:txBody>
          <a:bodyPr/>
          <a:lstStyle/>
          <a:p>
            <a:r>
              <a:rPr lang="nb-NO">
                <a:solidFill>
                  <a:schemeClr val="accent2">
                    <a:lumMod val="75000"/>
                  </a:schemeClr>
                </a:solidFill>
              </a:rPr>
              <a:t>Anleggsmaskinmekaniker </a:t>
            </a:r>
            <a:r>
              <a:rPr lang="nb-NO" dirty="0">
                <a:solidFill>
                  <a:schemeClr val="accent2">
                    <a:lumMod val="75000"/>
                  </a:schemeClr>
                </a:solidFill>
              </a:rPr>
              <a:t>vg3</a:t>
            </a:r>
          </a:p>
        </p:txBody>
      </p:sp>
      <p:pic>
        <p:nvPicPr>
          <p:cNvPr id="4098" name="Picture 2" descr="Relatert bilde">
            <a:extLst>
              <a:ext uri="{FF2B5EF4-FFF2-40B4-BE49-F238E27FC236}">
                <a16:creationId xmlns:a16="http://schemas.microsoft.com/office/drawing/2014/main" id="{716A2C18-1E4E-4CDD-93C2-43BAA6168BD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451273" y="220980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926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323273" y="1747693"/>
            <a:ext cx="9162472" cy="4962525"/>
          </a:xfrm>
        </p:spPr>
        <p:txBody>
          <a:bodyPr>
            <a:normAutofit lnSpcReduction="10000"/>
          </a:bodyPr>
          <a:lstStyle/>
          <a:p>
            <a:pPr marL="0" marR="0" indent="0">
              <a:spcBef>
                <a:spcPts val="0"/>
              </a:spcBef>
              <a:spcAft>
                <a:spcPts val="0"/>
              </a:spcAft>
              <a:buNone/>
            </a:pPr>
            <a:r>
              <a:rPr lang="nb-NO" sz="1800" dirty="0">
                <a:effectLst/>
                <a:latin typeface="Calibri" panose="020F0502020204030204" pitchFamily="34" charset="0"/>
              </a:rPr>
              <a:t>Trenger ikke å ha utstyr og klær klart til skolestart, ikke behov for dette den første uka. </a:t>
            </a:r>
          </a:p>
          <a:p>
            <a:pPr marL="0" marR="0" indent="0">
              <a:spcBef>
                <a:spcPts val="0"/>
              </a:spcBef>
              <a:spcAft>
                <a:spcPts val="0"/>
              </a:spcAft>
              <a:buNone/>
            </a:pPr>
            <a:r>
              <a:rPr lang="nb-NO" sz="1800" b="1" dirty="0">
                <a:effectLst/>
                <a:latin typeface="Calibri" panose="020F0502020204030204" pitchFamily="34" charset="0"/>
              </a:rPr>
              <a:t>Alle må ha: vernesko, hansker og arbeidsklær</a:t>
            </a:r>
            <a:endParaRPr lang="nb-NO" sz="1800" dirty="0">
              <a:effectLst/>
              <a:latin typeface="Calibri" panose="020F0502020204030204" pitchFamily="34" charset="0"/>
            </a:endParaRPr>
          </a:p>
          <a:p>
            <a:pPr marL="0" marR="0" indent="0">
              <a:spcBef>
                <a:spcPts val="0"/>
              </a:spcBef>
              <a:spcAft>
                <a:spcPts val="0"/>
              </a:spcAft>
              <a:buNone/>
            </a:pPr>
            <a:endParaRPr lang="nb-NO" sz="1800" dirty="0">
              <a:latin typeface="Calibri" panose="020F0502020204030204" pitchFamily="34" charset="0"/>
            </a:endParaRPr>
          </a:p>
          <a:p>
            <a:pPr marL="0" marR="0" indent="0">
              <a:spcBef>
                <a:spcPts val="0"/>
              </a:spcBef>
              <a:spcAft>
                <a:spcPts val="0"/>
              </a:spcAft>
              <a:buNone/>
            </a:pPr>
            <a:r>
              <a:rPr lang="nb-NO" sz="1800" dirty="0">
                <a:effectLst/>
                <a:latin typeface="Calibri" panose="020F0502020204030204" pitchFamily="34" charset="0"/>
              </a:rPr>
              <a:t>Flere timer hver uke vil det være praktisk undervisning som foregår ute på skolens gårdsbruk (i fjøs, stall, dyrestall, verksted, gartneri og ute). I praktiske fag vil det være behov for arbeidsklær. Her er det opptil den enkelte hva man vil bruke. Viktig å også ha varmere klær til å bruke på vinteren. Alle må ha vernesko, arbeidssko med </a:t>
            </a:r>
            <a:r>
              <a:rPr lang="nb-NO" sz="1800" dirty="0" err="1">
                <a:effectLst/>
                <a:latin typeface="Calibri" panose="020F0502020204030204" pitchFamily="34" charset="0"/>
              </a:rPr>
              <a:t>vernetå</a:t>
            </a:r>
            <a:r>
              <a:rPr lang="nb-NO" sz="1800" dirty="0">
                <a:effectLst/>
                <a:latin typeface="Calibri" panose="020F0502020204030204" pitchFamily="34" charset="0"/>
              </a:rPr>
              <a:t>. </a:t>
            </a:r>
          </a:p>
          <a:p>
            <a:pPr marL="0" marR="0" indent="0">
              <a:spcBef>
                <a:spcPts val="0"/>
              </a:spcBef>
              <a:spcAft>
                <a:spcPts val="0"/>
              </a:spcAft>
              <a:buNone/>
            </a:pPr>
            <a:r>
              <a:rPr lang="nb-NO" sz="1800" dirty="0">
                <a:effectLst/>
                <a:latin typeface="Calibri" panose="020F0502020204030204" pitchFamily="34" charset="0"/>
              </a:rPr>
              <a:t>Eksempelbilder over hva som kan brukes:</a:t>
            </a:r>
          </a:p>
          <a:p>
            <a:pPr marL="0" marR="0" indent="0">
              <a:spcBef>
                <a:spcPts val="0"/>
              </a:spcBef>
              <a:spcAft>
                <a:spcPts val="0"/>
              </a:spcAft>
              <a:buNone/>
            </a:pPr>
            <a:endParaRPr lang="nb-NO" sz="1800" dirty="0">
              <a:latin typeface="Calibri" panose="020F0502020204030204" pitchFamily="34" charset="0"/>
            </a:endParaRPr>
          </a:p>
          <a:p>
            <a:pPr marL="0" marR="0" indent="0">
              <a:spcBef>
                <a:spcPts val="0"/>
              </a:spcBef>
              <a:spcAft>
                <a:spcPts val="0"/>
              </a:spcAft>
              <a:buNone/>
            </a:pPr>
            <a:endParaRPr lang="nb-NO" sz="1800" dirty="0">
              <a:effectLst/>
              <a:latin typeface="Calibri" panose="020F0502020204030204" pitchFamily="34" charset="0"/>
            </a:endParaRPr>
          </a:p>
          <a:p>
            <a:pPr marL="0" marR="0" indent="0">
              <a:spcBef>
                <a:spcPts val="0"/>
              </a:spcBef>
              <a:spcAft>
                <a:spcPts val="0"/>
              </a:spcAft>
              <a:buNone/>
            </a:pPr>
            <a:r>
              <a:rPr lang="nb-NO" sz="1800" dirty="0">
                <a:effectLst/>
                <a:latin typeface="Calibri" panose="020F0502020204030204" pitchFamily="34" charset="0"/>
              </a:rPr>
              <a:t>Dere skal ha et </a:t>
            </a:r>
            <a:r>
              <a:rPr lang="nb-NO" sz="1800" dirty="0" err="1">
                <a:effectLst/>
                <a:latin typeface="Calibri" panose="020F0502020204030204" pitchFamily="34" charset="0"/>
              </a:rPr>
              <a:t>aktivitetsfag</a:t>
            </a:r>
            <a:r>
              <a:rPr lang="nb-NO" sz="1800" dirty="0">
                <a:effectLst/>
                <a:latin typeface="Calibri" panose="020F0502020204030204" pitchFamily="34" charset="0"/>
              </a:rPr>
              <a:t> hvor det blir en del turer i skog og mark. </a:t>
            </a:r>
            <a:br>
              <a:rPr lang="nb-NO" sz="1800" dirty="0">
                <a:effectLst/>
                <a:latin typeface="Calibri" panose="020F0502020204030204" pitchFamily="34" charset="0"/>
              </a:rPr>
            </a:br>
            <a:r>
              <a:rPr lang="nb-NO" sz="1800" dirty="0">
                <a:effectLst/>
                <a:latin typeface="Calibri" panose="020F0502020204030204" pitchFamily="34" charset="0"/>
              </a:rPr>
              <a:t>Lærer informerer om utstyrsbehov etter skolestart.</a:t>
            </a:r>
          </a:p>
          <a:p>
            <a:pPr marL="0" marR="0" indent="0">
              <a:spcBef>
                <a:spcPts val="0"/>
              </a:spcBef>
              <a:spcAft>
                <a:spcPts val="0"/>
              </a:spcAft>
              <a:buNone/>
            </a:pPr>
            <a:endParaRPr lang="nb-NO" sz="1800" b="1" u="sng" dirty="0">
              <a:effectLst/>
              <a:latin typeface="Calibri" panose="020F0502020204030204" pitchFamily="34" charset="0"/>
            </a:endParaRPr>
          </a:p>
          <a:p>
            <a:pPr marL="0" marR="0" indent="0">
              <a:spcBef>
                <a:spcPts val="0"/>
              </a:spcBef>
              <a:spcAft>
                <a:spcPts val="0"/>
              </a:spcAft>
              <a:buNone/>
            </a:pPr>
            <a:r>
              <a:rPr lang="nb-NO" sz="1800" b="1" u="sng" dirty="0">
                <a:effectLst/>
                <a:latin typeface="Calibri" panose="020F0502020204030204" pitchFamily="34" charset="0"/>
              </a:rPr>
              <a:t>Utlån av utstyr fra skolen </a:t>
            </a:r>
            <a:endParaRPr lang="nb-NO" sz="1800" dirty="0">
              <a:effectLst/>
              <a:latin typeface="Calibri" panose="020F0502020204030204" pitchFamily="34" charset="0"/>
            </a:endParaRPr>
          </a:p>
          <a:p>
            <a:pPr marL="0" marR="0" indent="0">
              <a:spcBef>
                <a:spcPts val="0"/>
              </a:spcBef>
              <a:spcAft>
                <a:spcPts val="0"/>
              </a:spcAft>
              <a:buNone/>
            </a:pPr>
            <a:r>
              <a:rPr lang="nb-NO" sz="1800" dirty="0">
                <a:effectLst/>
                <a:latin typeface="Calibri" panose="020F0502020204030204" pitchFamily="34" charset="0"/>
              </a:rPr>
              <a:t>Skogsutstyr: skolen har utlån av utstyr som skal brukes i skogen. </a:t>
            </a:r>
          </a:p>
          <a:p>
            <a:pPr marL="0" marR="0" indent="0">
              <a:spcBef>
                <a:spcPts val="0"/>
              </a:spcBef>
              <a:spcAft>
                <a:spcPts val="0"/>
              </a:spcAft>
              <a:buNone/>
            </a:pPr>
            <a:r>
              <a:rPr lang="nb-NO" sz="1800" dirty="0">
                <a:effectLst/>
                <a:latin typeface="Calibri" panose="020F0502020204030204" pitchFamily="34" charset="0"/>
              </a:rPr>
              <a:t>Fjøs: skolen har utlån av klær og støvler til bruk i fjøset. Elever skal </a:t>
            </a:r>
            <a:r>
              <a:rPr lang="nb-NO" sz="1800" b="1" dirty="0">
                <a:effectLst/>
                <a:latin typeface="Calibri" panose="020F0502020204030204" pitchFamily="34" charset="0"/>
              </a:rPr>
              <a:t>ikke</a:t>
            </a:r>
            <a:r>
              <a:rPr lang="nb-NO" sz="1800" dirty="0">
                <a:effectLst/>
                <a:latin typeface="Calibri" panose="020F0502020204030204" pitchFamily="34" charset="0"/>
              </a:rPr>
              <a:t> ha egne klær og sko i fjøset på grunn av smittevern. </a:t>
            </a:r>
          </a:p>
          <a:p>
            <a:pPr marL="0" marR="0" indent="0">
              <a:spcBef>
                <a:spcPts val="0"/>
              </a:spcBef>
              <a:spcAft>
                <a:spcPts val="0"/>
              </a:spcAft>
              <a:buNone/>
            </a:pPr>
            <a:endParaRPr lang="nb-NO" sz="1800" dirty="0">
              <a:effectLst/>
              <a:latin typeface="Calibri" panose="020F0502020204030204" pitchFamily="34" charset="0"/>
            </a:endParaRPr>
          </a:p>
          <a:p>
            <a:pPr marL="0" marR="0" indent="0">
              <a:spcBef>
                <a:spcPts val="0"/>
              </a:spcBef>
              <a:spcAft>
                <a:spcPts val="0"/>
              </a:spcAft>
              <a:buNone/>
            </a:pPr>
            <a:r>
              <a:rPr lang="nb-NO" sz="1800" dirty="0">
                <a:effectLst/>
                <a:highlight>
                  <a:srgbClr val="FFFF00"/>
                </a:highlight>
                <a:latin typeface="Calibri" panose="020F0502020204030204" pitchFamily="34" charset="0"/>
              </a:rPr>
              <a:t>Behov for utstyr og klær ut over dette vil bli informert av faglærere etter skolestart.</a:t>
            </a:r>
            <a:endParaRPr lang="nb-NO" sz="1800" dirty="0">
              <a:effectLst/>
              <a:latin typeface="Calibri" panose="020F0502020204030204" pitchFamily="34" charset="0"/>
            </a:endParaRPr>
          </a:p>
          <a:p>
            <a:pPr marL="0" marR="0" indent="0">
              <a:spcBef>
                <a:spcPts val="0"/>
              </a:spcBef>
              <a:spcAft>
                <a:spcPts val="0"/>
              </a:spcAft>
              <a:buNone/>
            </a:pPr>
            <a:endParaRPr lang="nb-NO" sz="1800" dirty="0">
              <a:effectLst/>
              <a:latin typeface="Calibri" panose="020F0502020204030204" pitchFamily="34" charset="0"/>
            </a:endParaRPr>
          </a:p>
          <a:p>
            <a:pPr marL="0" indent="0">
              <a:buNone/>
            </a:pPr>
            <a:endParaRPr lang="nb-NO" dirty="0"/>
          </a:p>
        </p:txBody>
      </p:sp>
      <p:sp>
        <p:nvSpPr>
          <p:cNvPr id="3" name="Tittel 2"/>
          <p:cNvSpPr>
            <a:spLocks noGrp="1"/>
          </p:cNvSpPr>
          <p:nvPr>
            <p:ph type="title"/>
          </p:nvPr>
        </p:nvSpPr>
        <p:spPr/>
        <p:txBody>
          <a:bodyPr/>
          <a:lstStyle/>
          <a:p>
            <a:r>
              <a:rPr lang="nb-NO">
                <a:solidFill>
                  <a:schemeClr val="accent2">
                    <a:lumMod val="75000"/>
                  </a:schemeClr>
                </a:solidFill>
              </a:rPr>
              <a:t>Naturbruk</a:t>
            </a:r>
          </a:p>
        </p:txBody>
      </p:sp>
      <p:pic>
        <p:nvPicPr>
          <p:cNvPr id="7" name="Bilde 6">
            <a:extLst>
              <a:ext uri="{FF2B5EF4-FFF2-40B4-BE49-F238E27FC236}">
                <a16:creationId xmlns:a16="http://schemas.microsoft.com/office/drawing/2014/main" id="{29C69E2A-77F5-4EEB-9C1F-C2308BA66385}"/>
              </a:ext>
            </a:extLst>
          </p:cNvPr>
          <p:cNvPicPr>
            <a:picLocks noChangeAspect="1"/>
          </p:cNvPicPr>
          <p:nvPr/>
        </p:nvPicPr>
        <p:blipFill>
          <a:blip r:embed="rId2"/>
          <a:stretch>
            <a:fillRect/>
          </a:stretch>
        </p:blipFill>
        <p:spPr>
          <a:xfrm>
            <a:off x="6884997" y="3195320"/>
            <a:ext cx="5201496" cy="2199040"/>
          </a:xfrm>
          <a:prstGeom prst="rect">
            <a:avLst/>
          </a:prstGeom>
        </p:spPr>
      </p:pic>
    </p:spTree>
    <p:extLst>
      <p:ext uri="{BB962C8B-B14F-4D97-AF65-F5344CB8AC3E}">
        <p14:creationId xmlns:p14="http://schemas.microsoft.com/office/powerpoint/2010/main" val="3056858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753693" y="2115183"/>
            <a:ext cx="7723557" cy="3953108"/>
          </a:xfrm>
        </p:spPr>
        <p:txBody>
          <a:bodyPr>
            <a:normAutofit fontScale="62500" lnSpcReduction="20000"/>
          </a:bodyPr>
          <a:lstStyle/>
          <a:p>
            <a:r>
              <a:rPr lang="nb-NO" dirty="0"/>
              <a:t>Tenk over om du ønsker å stille til valg som tillitselev.</a:t>
            </a:r>
            <a:br>
              <a:rPr lang="nb-NO" dirty="0"/>
            </a:br>
            <a:r>
              <a:rPr lang="nb-NO" dirty="0"/>
              <a:t> </a:t>
            </a:r>
          </a:p>
          <a:p>
            <a:r>
              <a:rPr lang="nb-NO" dirty="0"/>
              <a:t>Tillitselevene utgjør skolens elevråd, og er elevenes offisielle talerør overfor rektor og ledelse.</a:t>
            </a:r>
            <a:br>
              <a:rPr lang="nb-NO" dirty="0"/>
            </a:br>
            <a:r>
              <a:rPr lang="nb-NO" dirty="0"/>
              <a:t> </a:t>
            </a:r>
          </a:p>
          <a:p>
            <a:r>
              <a:rPr lang="nb-NO" dirty="0"/>
              <a:t>I elevrådet kan du blant annet arbeide for læringsmiljøet, arbeidsforholdene og velferdsinteressene til elevene.</a:t>
            </a:r>
            <a:br>
              <a:rPr lang="nb-NO" dirty="0"/>
            </a:br>
            <a:endParaRPr lang="nb-NO" dirty="0"/>
          </a:p>
          <a:p>
            <a:r>
              <a:rPr lang="nb-NO" dirty="0"/>
              <a:t>Elevrådet består av tillitsvalgte fra alle utdanningsprogram, og disse velges kort tid etter skolestart. Deretter etablerer de et styre som velger to representanter med vararepresentanter til skoleutvalget, som er skolens øverste, rådgivende organ.</a:t>
            </a:r>
            <a:br>
              <a:rPr lang="nb-NO" dirty="0"/>
            </a:br>
            <a:r>
              <a:rPr lang="nb-NO" dirty="0"/>
              <a:t> </a:t>
            </a:r>
          </a:p>
          <a:p>
            <a:r>
              <a:rPr lang="nb-NO" dirty="0"/>
              <a:t>Elevrådet velger også elevrepresentanter til skolemiljøutvalget som skal jobbe for at skolen, de ansatte og elevene er </a:t>
            </a:r>
            <a:br>
              <a:rPr lang="nb-NO" dirty="0"/>
            </a:br>
            <a:r>
              <a:rPr lang="nb-NO" dirty="0"/>
              <a:t>aktive i arbeidet med å skape et godt skolemiljø (§9A)</a:t>
            </a:r>
          </a:p>
        </p:txBody>
      </p:sp>
      <p:sp>
        <p:nvSpPr>
          <p:cNvPr id="3" name="Tittel 2"/>
          <p:cNvSpPr>
            <a:spLocks noGrp="1"/>
          </p:cNvSpPr>
          <p:nvPr>
            <p:ph type="title"/>
          </p:nvPr>
        </p:nvSpPr>
        <p:spPr/>
        <p:txBody>
          <a:bodyPr>
            <a:normAutofit/>
          </a:bodyPr>
          <a:lstStyle/>
          <a:p>
            <a:r>
              <a:rPr lang="nb-NO" sz="3200" dirty="0">
                <a:solidFill>
                  <a:schemeClr val="accent2">
                    <a:lumMod val="75000"/>
                  </a:schemeClr>
                </a:solidFill>
              </a:rPr>
              <a:t>Elevråd, skoleutvalg og skolemiljøutvalg</a:t>
            </a:r>
          </a:p>
        </p:txBody>
      </p:sp>
      <p:pic>
        <p:nvPicPr>
          <p:cNvPr id="1026" name="Picture 2" descr="Bilderesultat for elevrÃ¥d">
            <a:extLst>
              <a:ext uri="{FF2B5EF4-FFF2-40B4-BE49-F238E27FC236}">
                <a16:creationId xmlns:a16="http://schemas.microsoft.com/office/drawing/2014/main" id="{0EB8071E-25F5-40A9-B003-BDFD0CA55CC8}"/>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48550" y="5019675"/>
            <a:ext cx="4743450"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684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normAutofit fontScale="92500" lnSpcReduction="10000"/>
          </a:bodyPr>
          <a:lstStyle/>
          <a:p>
            <a:r>
              <a:rPr lang="nb-NO" dirty="0"/>
              <a:t>Har du behov for tilrettelegging som skolen ikke kjenner til, må du sende dokumentasjon til skolen på dette eller gi beskjed til kontaktlærer i oppstartsamtale.</a:t>
            </a:r>
            <a:br>
              <a:rPr lang="nb-NO" dirty="0"/>
            </a:br>
            <a:r>
              <a:rPr lang="nb-NO" dirty="0"/>
              <a:t> </a:t>
            </a:r>
          </a:p>
          <a:p>
            <a:r>
              <a:rPr lang="nb-NO" dirty="0"/>
              <a:t>Dette kan være kronisk sykdom som for eksempel epilepsi, astma, allergier og lignende, det kan også være melding fra avgivende skole eller annet.</a:t>
            </a:r>
            <a:br>
              <a:rPr lang="nb-NO" dirty="0"/>
            </a:br>
            <a:r>
              <a:rPr lang="nb-NO" dirty="0"/>
              <a:t> </a:t>
            </a:r>
          </a:p>
          <a:p>
            <a:r>
              <a:rPr lang="nb-NO" dirty="0"/>
              <a:t>Vi trenger denne informasjonen for å kunne tilrettelegge opplæringen for deg så godt som mulig.</a:t>
            </a:r>
          </a:p>
        </p:txBody>
      </p:sp>
      <p:sp>
        <p:nvSpPr>
          <p:cNvPr id="3" name="Tittel 2"/>
          <p:cNvSpPr>
            <a:spLocks noGrp="1"/>
          </p:cNvSpPr>
          <p:nvPr>
            <p:ph type="title"/>
          </p:nvPr>
        </p:nvSpPr>
        <p:spPr/>
        <p:txBody>
          <a:bodyPr>
            <a:normAutofit/>
          </a:bodyPr>
          <a:lstStyle/>
          <a:p>
            <a:r>
              <a:rPr lang="nb-NO" sz="2800">
                <a:solidFill>
                  <a:schemeClr val="accent2"/>
                </a:solidFill>
              </a:rPr>
              <a:t>Elever med behov som skolen bør kjenne til</a:t>
            </a:r>
          </a:p>
        </p:txBody>
      </p:sp>
      <p:pic>
        <p:nvPicPr>
          <p:cNvPr id="3074" name="Picture 2" descr="Bilderesultat for allergener">
            <a:extLst>
              <a:ext uri="{FF2B5EF4-FFF2-40B4-BE49-F238E27FC236}">
                <a16:creationId xmlns:a16="http://schemas.microsoft.com/office/drawing/2014/main" id="{D431CA7F-3917-4242-ACB6-57F671B556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0268" y="5315816"/>
            <a:ext cx="3048000" cy="150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991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1AA892D3-4CF8-4F7A-ABF0-954C6A1AFC3C}"/>
              </a:ext>
            </a:extLst>
          </p:cNvPr>
          <p:cNvSpPr>
            <a:spLocks noGrp="1"/>
          </p:cNvSpPr>
          <p:nvPr>
            <p:ph idx="1"/>
          </p:nvPr>
        </p:nvSpPr>
        <p:spPr>
          <a:xfrm>
            <a:off x="753693" y="1951281"/>
            <a:ext cx="8683605" cy="4173474"/>
          </a:xfrm>
        </p:spPr>
        <p:txBody>
          <a:bodyPr>
            <a:normAutofit fontScale="77500" lnSpcReduction="20000"/>
          </a:bodyPr>
          <a:lstStyle/>
          <a:p>
            <a:r>
              <a:rPr lang="nb-NO" dirty="0"/>
              <a:t>Fra 1. august 2016 er det innført en fraværsgrense i de videregående skolene. </a:t>
            </a:r>
          </a:p>
          <a:p>
            <a:r>
              <a:rPr lang="nb-NO" dirty="0"/>
              <a:t>Dersom fraværet i et fag er mer enn 10% vil du som hovedregel miste retten til å få standpunktkarakter i faget. Konsekvensen kan i verste fall være at du mister retten til å flyttes opp til neste trinn. </a:t>
            </a:r>
          </a:p>
          <a:p>
            <a:r>
              <a:rPr lang="nb-NO" dirty="0"/>
              <a:t>Hvis du har mellom 10-15 % udokumentert fravær og fraværsårsaken gjør det urimelig at du ikke skal kunne få karakter, kan rektor bestemme at du likevel får karakter.</a:t>
            </a:r>
          </a:p>
          <a:p>
            <a:endParaRPr lang="nb-NO" dirty="0"/>
          </a:p>
          <a:p>
            <a:r>
              <a:rPr lang="nb-NO" dirty="0"/>
              <a:t>Du kan lese mer om fraværsgrensen om du åpner </a:t>
            </a:r>
            <a:br>
              <a:rPr lang="nb-NO" dirty="0"/>
            </a:br>
            <a:r>
              <a:rPr lang="nb-NO" dirty="0"/>
              <a:t>lenka under: </a:t>
            </a:r>
            <a:r>
              <a:rPr lang="nb-NO" dirty="0">
                <a:hlinkClick r:id="rId2"/>
              </a:rPr>
              <a:t>https://www.udir.no/regelverkstolkninger/opplaring/Vitnemal/fravarsgrense---udir-3-2016/</a:t>
            </a:r>
            <a:r>
              <a:rPr lang="nb-NO" dirty="0"/>
              <a:t> </a:t>
            </a:r>
            <a:br>
              <a:rPr lang="nb-NO" dirty="0"/>
            </a:br>
            <a:endParaRPr lang="nb-NO" dirty="0"/>
          </a:p>
        </p:txBody>
      </p:sp>
      <p:sp>
        <p:nvSpPr>
          <p:cNvPr id="3" name="Tittel 2">
            <a:extLst>
              <a:ext uri="{FF2B5EF4-FFF2-40B4-BE49-F238E27FC236}">
                <a16:creationId xmlns:a16="http://schemas.microsoft.com/office/drawing/2014/main" id="{E1A32D4D-277E-4A88-B2A8-27C40F07FA3C}"/>
              </a:ext>
            </a:extLst>
          </p:cNvPr>
          <p:cNvSpPr>
            <a:spLocks noGrp="1"/>
          </p:cNvSpPr>
          <p:nvPr>
            <p:ph type="title"/>
          </p:nvPr>
        </p:nvSpPr>
        <p:spPr/>
        <p:txBody>
          <a:bodyPr/>
          <a:lstStyle/>
          <a:p>
            <a:r>
              <a:rPr lang="nb-NO">
                <a:solidFill>
                  <a:schemeClr val="accent2"/>
                </a:solidFill>
              </a:rPr>
              <a:t>Fravær</a:t>
            </a:r>
          </a:p>
        </p:txBody>
      </p:sp>
      <p:pic>
        <p:nvPicPr>
          <p:cNvPr id="2052" name="Picture 4" descr="Bilderesultat for tom pult">
            <a:extLst>
              <a:ext uri="{FF2B5EF4-FFF2-40B4-BE49-F238E27FC236}">
                <a16:creationId xmlns:a16="http://schemas.microsoft.com/office/drawing/2014/main" id="{EA23AFCC-675C-419A-9AEC-62AA562275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5873" y="4598472"/>
            <a:ext cx="2836127" cy="2128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868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29CACF-AE7A-4645-A1F8-1877F23D6F27}"/>
              </a:ext>
            </a:extLst>
          </p:cNvPr>
          <p:cNvSpPr>
            <a:spLocks noGrp="1"/>
          </p:cNvSpPr>
          <p:nvPr>
            <p:ph type="title"/>
          </p:nvPr>
        </p:nvSpPr>
        <p:spPr/>
        <p:txBody>
          <a:bodyPr/>
          <a:lstStyle/>
          <a:p>
            <a:r>
              <a:rPr lang="nb-NO">
                <a:solidFill>
                  <a:schemeClr val="accent2"/>
                </a:solidFill>
              </a:rPr>
              <a:t>Fravær og kjøretimer</a:t>
            </a:r>
          </a:p>
        </p:txBody>
      </p:sp>
      <p:sp>
        <p:nvSpPr>
          <p:cNvPr id="3" name="Plassholder for innhold 2">
            <a:extLst>
              <a:ext uri="{FF2B5EF4-FFF2-40B4-BE49-F238E27FC236}">
                <a16:creationId xmlns:a16="http://schemas.microsoft.com/office/drawing/2014/main" id="{AEAA9080-A763-418D-AED6-D5A566052B79}"/>
              </a:ext>
            </a:extLst>
          </p:cNvPr>
          <p:cNvSpPr>
            <a:spLocks noGrp="1"/>
          </p:cNvSpPr>
          <p:nvPr>
            <p:ph idx="1"/>
          </p:nvPr>
        </p:nvSpPr>
        <p:spPr>
          <a:xfrm>
            <a:off x="5801887" y="2115182"/>
            <a:ext cx="6020467" cy="4554065"/>
          </a:xfrm>
        </p:spPr>
        <p:txBody>
          <a:bodyPr>
            <a:normAutofit fontScale="62500" lnSpcReduction="20000"/>
          </a:bodyPr>
          <a:lstStyle/>
          <a:p>
            <a:pPr marL="0" indent="0">
              <a:buNone/>
            </a:pPr>
            <a:r>
              <a:rPr lang="nb-NO" u="sng"/>
              <a:t>Følgende føres som dokumentert fravær:</a:t>
            </a:r>
          </a:p>
          <a:p>
            <a:r>
              <a:rPr lang="nb-NO"/>
              <a:t>Trinn 1: Obligatorisk trafikalt grunnkurs på 17 timer</a:t>
            </a:r>
          </a:p>
          <a:p>
            <a:r>
              <a:rPr lang="nb-NO"/>
              <a:t>Trinn 2: 1 obligatorisk veiledningstime som </a:t>
            </a:r>
            <a:br>
              <a:rPr lang="nb-NO"/>
            </a:br>
            <a:r>
              <a:rPr lang="nb-NO"/>
              <a:t>avslutning på trinn 2</a:t>
            </a:r>
          </a:p>
          <a:p>
            <a:r>
              <a:rPr lang="nb-NO"/>
              <a:t>Trinn 3: 4 timers obligatorisk sikkerhetskurs på bane.</a:t>
            </a:r>
            <a:r>
              <a:rPr lang="nb-NO" b="1"/>
              <a:t> </a:t>
            </a:r>
            <a:r>
              <a:rPr lang="nb-NO"/>
              <a:t>1 obligatorisk veiledningstime som avslutning på trinn tre</a:t>
            </a:r>
          </a:p>
          <a:p>
            <a:r>
              <a:rPr lang="nb-NO"/>
              <a:t>Trinn 4: 13 timer obligatorisk sikkerhetskurs på veg, som inkluderer:</a:t>
            </a:r>
          </a:p>
          <a:p>
            <a:pPr lvl="1">
              <a:buFont typeface="Courier New" panose="02070309020205020404" pitchFamily="49" charset="0"/>
              <a:buChar char="o"/>
            </a:pPr>
            <a:r>
              <a:rPr lang="nb-NO"/>
              <a:t>2 timer undervisning i klasserom om bilkjøringens risiko</a:t>
            </a:r>
          </a:p>
          <a:p>
            <a:pPr lvl="1">
              <a:buFont typeface="Courier New" panose="02070309020205020404" pitchFamily="49" charset="0"/>
              <a:buChar char="o"/>
            </a:pPr>
            <a:r>
              <a:rPr lang="nb-NO"/>
              <a:t>5 timer praktisk øving i landeveiskjøring</a:t>
            </a:r>
          </a:p>
          <a:p>
            <a:pPr lvl="1">
              <a:buFont typeface="Courier New" panose="02070309020205020404" pitchFamily="49" charset="0"/>
              <a:buChar char="o"/>
            </a:pPr>
            <a:r>
              <a:rPr lang="nb-NO"/>
              <a:t>4 timers undervisning i planlegging og kjøring i variert trafikkmiljø, hvorav minst 3 timer skal være selvstendig kjøring i variert trafikkmiljø, resterende tid skal benyttes til planlegging og oppsummering</a:t>
            </a:r>
          </a:p>
          <a:p>
            <a:pPr lvl="1">
              <a:buFont typeface="Courier New" panose="02070309020205020404" pitchFamily="49" charset="0"/>
              <a:buChar char="o"/>
            </a:pPr>
            <a:r>
              <a:rPr lang="nb-NO"/>
              <a:t>2 timer refleksjon og oppsummering i klasserom</a:t>
            </a:r>
          </a:p>
          <a:p>
            <a:r>
              <a:rPr lang="nb-NO"/>
              <a:t>Teoretisk og praktisk førerprøve</a:t>
            </a:r>
          </a:p>
          <a:p>
            <a:endParaRPr lang="nb-NO"/>
          </a:p>
          <a:p>
            <a:r>
              <a:rPr lang="nb-NO"/>
              <a:t>Også reisevei vil som hovedregel kunne anses som del av det dokumenterte fraværet.</a:t>
            </a:r>
          </a:p>
          <a:p>
            <a:pPr marL="0" indent="0">
              <a:buNone/>
            </a:pPr>
            <a:endParaRPr lang="nb-NO"/>
          </a:p>
        </p:txBody>
      </p:sp>
      <p:sp>
        <p:nvSpPr>
          <p:cNvPr id="4" name="Plassholder for innhold 3">
            <a:extLst>
              <a:ext uri="{FF2B5EF4-FFF2-40B4-BE49-F238E27FC236}">
                <a16:creationId xmlns:a16="http://schemas.microsoft.com/office/drawing/2014/main" id="{8F2E6924-B024-409F-A1DC-25E8B907BCFB}"/>
              </a:ext>
            </a:extLst>
          </p:cNvPr>
          <p:cNvSpPr>
            <a:spLocks noGrp="1"/>
          </p:cNvSpPr>
          <p:nvPr>
            <p:ph idx="13"/>
          </p:nvPr>
        </p:nvSpPr>
        <p:spPr>
          <a:xfrm>
            <a:off x="369645" y="2115183"/>
            <a:ext cx="5184648" cy="3953108"/>
          </a:xfrm>
        </p:spPr>
        <p:txBody>
          <a:bodyPr>
            <a:normAutofit fontScale="85000" lnSpcReduction="20000"/>
          </a:bodyPr>
          <a:lstStyle/>
          <a:p>
            <a:r>
              <a:rPr lang="nb-NO"/>
              <a:t>Glattkjøring og enkelte andre deler av trafikkopplæringen vil fra høsten av ikke bli regnet med i  fraværsgrensen for elever i videregående skole. De nye unntakene gjelder kun de obligatoriske kjøretimene som er vanskeligst å kombinere med skolehverdagen.</a:t>
            </a:r>
            <a:br>
              <a:rPr lang="nb-NO"/>
            </a:br>
            <a:r>
              <a:rPr lang="nb-NO"/>
              <a:t> </a:t>
            </a:r>
          </a:p>
          <a:p>
            <a:r>
              <a:rPr lang="nb-NO"/>
              <a:t>Fraværet vil bli ført på vitnemålet, men teller ikke opp mot 10% regelen.</a:t>
            </a:r>
          </a:p>
        </p:txBody>
      </p:sp>
      <p:pic>
        <p:nvPicPr>
          <p:cNvPr id="1026" name="Picture 2" descr="Bilderesultat for kjÃ¸reopplÃ¦ring L">
            <a:extLst>
              <a:ext uri="{FF2B5EF4-FFF2-40B4-BE49-F238E27FC236}">
                <a16:creationId xmlns:a16="http://schemas.microsoft.com/office/drawing/2014/main" id="{40F57363-6720-44A9-8BFB-BD57FEB8DEDD}"/>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743521">
            <a:off x="6738610" y="10969"/>
            <a:ext cx="2398994" cy="2401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589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C2A6D9-1F09-FBF8-D74B-1738FB50BCF3}"/>
              </a:ext>
            </a:extLst>
          </p:cNvPr>
          <p:cNvSpPr>
            <a:spLocks noGrp="1"/>
          </p:cNvSpPr>
          <p:nvPr>
            <p:ph type="title"/>
          </p:nvPr>
        </p:nvSpPr>
        <p:spPr/>
        <p:txBody>
          <a:bodyPr/>
          <a:lstStyle/>
          <a:p>
            <a:r>
              <a:rPr lang="nb-NO" dirty="0"/>
              <a:t>Hybelhus</a:t>
            </a:r>
          </a:p>
        </p:txBody>
      </p:sp>
      <p:sp>
        <p:nvSpPr>
          <p:cNvPr id="4" name="Plassholder for innhold 3">
            <a:extLst>
              <a:ext uri="{FF2B5EF4-FFF2-40B4-BE49-F238E27FC236}">
                <a16:creationId xmlns:a16="http://schemas.microsoft.com/office/drawing/2014/main" id="{88BCF3FC-62D1-0252-01AA-E1DB119FB2BA}"/>
              </a:ext>
            </a:extLst>
          </p:cNvPr>
          <p:cNvSpPr>
            <a:spLocks noGrp="1"/>
          </p:cNvSpPr>
          <p:nvPr>
            <p:ph idx="13"/>
          </p:nvPr>
        </p:nvSpPr>
        <p:spPr/>
        <p:txBody>
          <a:bodyPr>
            <a:normAutofit fontScale="92500" lnSpcReduction="10000"/>
          </a:bodyPr>
          <a:lstStyle/>
          <a:p>
            <a:r>
              <a:rPr lang="nb-NO" dirty="0"/>
              <a:t>Det er plass til 27 elever ved skolens hybelhus</a:t>
            </a:r>
          </a:p>
          <a:p>
            <a:r>
              <a:rPr lang="nb-NO" dirty="0"/>
              <a:t>Avstand til skolen, utdanningsprogram og </a:t>
            </a:r>
            <a:r>
              <a:rPr lang="nb-NO" dirty="0" err="1"/>
              <a:t>årstrinn</a:t>
            </a:r>
            <a:r>
              <a:rPr lang="nb-NO" dirty="0"/>
              <a:t> er avgjørende for om du får internatplass.</a:t>
            </a:r>
          </a:p>
          <a:p>
            <a:r>
              <a:rPr lang="nb-NO" dirty="0"/>
              <a:t>Det vil bli lagt ut en lenke for å søke plass i slutten av juli.</a:t>
            </a:r>
          </a:p>
          <a:p>
            <a:r>
              <a:rPr lang="nb-NO" dirty="0"/>
              <a:t>Etter 2. inntaket 7. august blir plassene fordelt. </a:t>
            </a:r>
          </a:p>
        </p:txBody>
      </p:sp>
      <p:pic>
        <p:nvPicPr>
          <p:cNvPr id="1026" name="Picture 2">
            <a:extLst>
              <a:ext uri="{FF2B5EF4-FFF2-40B4-BE49-F238E27FC236}">
                <a16:creationId xmlns:a16="http://schemas.microsoft.com/office/drawing/2014/main" id="{7DD70177-3BC6-3ED9-E913-7AD06A4269F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54750" y="2155695"/>
            <a:ext cx="5184775" cy="3872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033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B0FCBEC-2B1D-4C05-B2DF-D77ECA745D6A}"/>
              </a:ext>
            </a:extLst>
          </p:cNvPr>
          <p:cNvSpPr>
            <a:spLocks noGrp="1"/>
          </p:cNvSpPr>
          <p:nvPr>
            <p:ph type="title"/>
          </p:nvPr>
        </p:nvSpPr>
        <p:spPr>
          <a:xfrm>
            <a:off x="753693" y="326129"/>
            <a:ext cx="9601200" cy="1107996"/>
          </a:xfrm>
        </p:spPr>
        <p:txBody>
          <a:bodyPr vert="horz" lIns="0" tIns="0" rIns="0" bIns="0" rtlCol="0" anchor="ctr">
            <a:normAutofit/>
          </a:bodyPr>
          <a:lstStyle/>
          <a:p>
            <a:r>
              <a:rPr lang="nb-NO" dirty="0" err="1"/>
              <a:t>Oppstartssamtalen</a:t>
            </a:r>
            <a:endParaRPr lang="nb-NO" dirty="0"/>
          </a:p>
        </p:txBody>
      </p:sp>
      <p:pic>
        <p:nvPicPr>
          <p:cNvPr id="10" name="Picture 2" descr="Møte Diskusjon Entertainment - Gratis bilde på Pixabay">
            <a:extLst>
              <a:ext uri="{FF2B5EF4-FFF2-40B4-BE49-F238E27FC236}">
                <a16:creationId xmlns:a16="http://schemas.microsoft.com/office/drawing/2014/main" id="{A46BD362-A338-4A18-8A7D-A57EF5D9D22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37579" y="1987363"/>
            <a:ext cx="3953108" cy="3953108"/>
          </a:xfrm>
          <a:prstGeom prst="rect">
            <a:avLst/>
          </a:prstGeom>
          <a:solidFill>
            <a:srgbClr val="FFFFFF"/>
          </a:solidFill>
        </p:spPr>
      </p:pic>
      <p:sp>
        <p:nvSpPr>
          <p:cNvPr id="9" name="Plassholder for innhold 3">
            <a:extLst>
              <a:ext uri="{FF2B5EF4-FFF2-40B4-BE49-F238E27FC236}">
                <a16:creationId xmlns:a16="http://schemas.microsoft.com/office/drawing/2014/main" id="{F8514252-A30F-4961-986C-21D6F8CECDCC}"/>
              </a:ext>
            </a:extLst>
          </p:cNvPr>
          <p:cNvSpPr txBox="1">
            <a:spLocks/>
          </p:cNvSpPr>
          <p:nvPr/>
        </p:nvSpPr>
        <p:spPr>
          <a:xfrm>
            <a:off x="678426" y="1838632"/>
            <a:ext cx="6636774" cy="4817807"/>
          </a:xfrm>
          <a:prstGeom prst="rect">
            <a:avLst/>
          </a:prstGeom>
        </p:spPr>
        <p:txBody>
          <a:bodyPr vert="horz" lIns="0" tIns="0" rIns="0" bIns="0" rtlCol="0">
            <a:normAutofit/>
          </a:bodyPr>
          <a:lstStyle>
            <a:lvl1pPr marL="324000" indent="-324000" algn="l" defTabSz="914400" rtl="0" eaLnBrk="1" latinLnBrk="0" hangingPunct="1">
              <a:lnSpc>
                <a:spcPct val="100000"/>
              </a:lnSpc>
              <a:spcBef>
                <a:spcPts val="0"/>
              </a:spcBef>
              <a:buClr>
                <a:schemeClr val="tx2"/>
              </a:buClr>
              <a:buFont typeface="Arial" panose="020B0604020202020204" pitchFamily="34" charset="0"/>
              <a:buChar char="•"/>
              <a:defRPr sz="2800" kern="1200">
                <a:solidFill>
                  <a:schemeClr val="tx1"/>
                </a:solidFill>
                <a:latin typeface="+mn-lt"/>
                <a:ea typeface="+mn-ea"/>
                <a:cs typeface="+mn-cs"/>
              </a:defRPr>
            </a:lvl1pPr>
            <a:lvl2pPr marL="648000" indent="-324000" algn="l" defTabSz="914400" rtl="0" eaLnBrk="1" latinLnBrk="0" hangingPunct="1">
              <a:lnSpc>
                <a:spcPct val="100000"/>
              </a:lnSpc>
              <a:spcBef>
                <a:spcPts val="0"/>
              </a:spcBef>
              <a:buClr>
                <a:schemeClr val="tx2"/>
              </a:buClr>
              <a:buFont typeface="Arial" panose="020B0604020202020204" pitchFamily="34" charset="0"/>
              <a:buChar char="•"/>
              <a:defRPr sz="2400" kern="1200">
                <a:solidFill>
                  <a:schemeClr val="tx1"/>
                </a:solidFill>
                <a:latin typeface="+mn-lt"/>
                <a:ea typeface="+mn-ea"/>
                <a:cs typeface="+mn-cs"/>
              </a:defRPr>
            </a:lvl2pPr>
            <a:lvl3pPr marL="972000" indent="-324000" algn="l" defTabSz="914400" rtl="0" eaLnBrk="1" latinLnBrk="0" hangingPunct="1">
              <a:lnSpc>
                <a:spcPct val="100000"/>
              </a:lnSpc>
              <a:spcBef>
                <a:spcPts val="0"/>
              </a:spcBef>
              <a:buClr>
                <a:schemeClr val="tx2"/>
              </a:buClr>
              <a:buFont typeface="Arial" panose="020B0604020202020204" pitchFamily="34" charset="0"/>
              <a:buChar char="•"/>
              <a:defRPr sz="2000" kern="1200">
                <a:solidFill>
                  <a:schemeClr val="tx1"/>
                </a:solidFill>
                <a:latin typeface="+mn-lt"/>
                <a:ea typeface="+mn-ea"/>
                <a:cs typeface="+mn-cs"/>
              </a:defRPr>
            </a:lvl3pPr>
            <a:lvl4pPr marL="1296000" indent="-3240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4pPr>
            <a:lvl5pPr marL="1620000" indent="-324000" algn="l" defTabSz="914400" rtl="0" eaLnBrk="1" latinLnBrk="0" hangingPunct="1">
              <a:lnSpc>
                <a:spcPct val="100000"/>
              </a:lnSpc>
              <a:spcBef>
                <a:spcPts val="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spcAft>
                <a:spcPts val="600"/>
              </a:spcAft>
              <a:buNone/>
            </a:pPr>
            <a:r>
              <a:rPr lang="nb-NO" sz="1400" dirty="0"/>
              <a:t>Elever ved Vg1, vg2 og vg3 påbygg/</a:t>
            </a:r>
            <a:r>
              <a:rPr lang="nb-NO" sz="1400" dirty="0" err="1"/>
              <a:t>studiefrob</a:t>
            </a:r>
            <a:r>
              <a:rPr lang="nb-NO" sz="1400" dirty="0"/>
              <a:t>. naturbruk blir invitert til en </a:t>
            </a:r>
            <a:r>
              <a:rPr lang="nb-NO" sz="1400" dirty="0">
                <a:hlinkClick r:id="rId3"/>
              </a:rPr>
              <a:t>oppstartsamtale</a:t>
            </a:r>
            <a:r>
              <a:rPr lang="nb-NO" sz="1400" dirty="0"/>
              <a:t> med sin kontaktlærer. Samtalen vil vare ca.15 minutter og vil handle om din skole- og opplæringssituasjon. Hvis du ønsker det, kan dine foresatte også være med.</a:t>
            </a:r>
          </a:p>
          <a:p>
            <a:pPr marL="0" indent="0">
              <a:lnSpc>
                <a:spcPct val="90000"/>
              </a:lnSpc>
              <a:spcAft>
                <a:spcPts val="600"/>
              </a:spcAft>
              <a:buNone/>
            </a:pPr>
            <a:r>
              <a:rPr lang="nb-NO" sz="1400" dirty="0"/>
              <a:t>Mål med oppstartsamtalen:</a:t>
            </a:r>
          </a:p>
          <a:p>
            <a:pPr>
              <a:lnSpc>
                <a:spcPct val="90000"/>
              </a:lnSpc>
              <a:spcAft>
                <a:spcPts val="600"/>
              </a:spcAft>
            </a:pPr>
            <a:r>
              <a:rPr lang="nb-NO" sz="1400" dirty="0"/>
              <a:t>skape trygghet, åpenhet og tillit mellom deg og kontaktlærer</a:t>
            </a:r>
          </a:p>
          <a:p>
            <a:pPr>
              <a:lnSpc>
                <a:spcPct val="90000"/>
              </a:lnSpc>
              <a:spcAft>
                <a:spcPts val="600"/>
              </a:spcAft>
            </a:pPr>
            <a:r>
              <a:rPr lang="nb-NO" sz="1400" dirty="0"/>
              <a:t>åpne en dialog mellom deg og skolen</a:t>
            </a:r>
          </a:p>
          <a:p>
            <a:pPr>
              <a:lnSpc>
                <a:spcPct val="90000"/>
              </a:lnSpc>
              <a:spcAft>
                <a:spcPts val="600"/>
              </a:spcAft>
            </a:pPr>
            <a:r>
              <a:rPr lang="nb-NO" sz="1400" dirty="0"/>
              <a:t>avklare gjensidige forventninger</a:t>
            </a:r>
          </a:p>
          <a:p>
            <a:pPr>
              <a:lnSpc>
                <a:spcPct val="90000"/>
              </a:lnSpc>
              <a:spcAft>
                <a:spcPts val="600"/>
              </a:spcAft>
            </a:pPr>
            <a:r>
              <a:rPr lang="nb-NO" sz="1400" dirty="0"/>
              <a:t>bidra til et godt samarbeid mellom deg, dine foresatte og kontaktlærer</a:t>
            </a:r>
          </a:p>
          <a:p>
            <a:pPr>
              <a:lnSpc>
                <a:spcPct val="90000"/>
              </a:lnSpc>
              <a:spcAft>
                <a:spcPts val="600"/>
              </a:spcAft>
            </a:pPr>
            <a:r>
              <a:rPr lang="nb-NO" sz="1400" dirty="0"/>
              <a:t>gi skolen bedre muligheter for å tilrettelegge opplæringen</a:t>
            </a:r>
          </a:p>
          <a:p>
            <a:pPr marL="0" indent="0">
              <a:lnSpc>
                <a:spcPct val="90000"/>
              </a:lnSpc>
              <a:spcAft>
                <a:spcPts val="600"/>
              </a:spcAft>
              <a:buNone/>
            </a:pPr>
            <a:r>
              <a:rPr lang="nb-NO" sz="1400" dirty="0"/>
              <a:t>I oppstartsamtalen legges grunnlaget for det videre samarbeidet mellom deg og skolen. Det er derfor viktig at du og dine foresatte har forberedt dere godt.</a:t>
            </a:r>
          </a:p>
          <a:p>
            <a:pPr>
              <a:lnSpc>
                <a:spcPct val="90000"/>
              </a:lnSpc>
              <a:spcAft>
                <a:spcPts val="600"/>
              </a:spcAft>
            </a:pPr>
            <a:endParaRPr lang="nb-NO" sz="1400" dirty="0"/>
          </a:p>
          <a:p>
            <a:pPr marL="0" indent="0">
              <a:lnSpc>
                <a:spcPct val="90000"/>
              </a:lnSpc>
              <a:spcAft>
                <a:spcPts val="600"/>
              </a:spcAft>
              <a:buNone/>
            </a:pPr>
            <a:r>
              <a:rPr lang="nb-NO" sz="1400" dirty="0"/>
              <a:t>NB! Vi vil sende en SMS før skolestart der du må svare på om dine foresatte deltar i samtalen.</a:t>
            </a:r>
          </a:p>
          <a:p>
            <a:pPr marL="0" indent="0">
              <a:lnSpc>
                <a:spcPct val="90000"/>
              </a:lnSpc>
              <a:spcAft>
                <a:spcPts val="600"/>
              </a:spcAft>
              <a:buNone/>
            </a:pPr>
            <a:endParaRPr lang="nb-NO" sz="1400" dirty="0"/>
          </a:p>
          <a:p>
            <a:pPr marL="0" indent="0">
              <a:lnSpc>
                <a:spcPct val="90000"/>
              </a:lnSpc>
              <a:spcAft>
                <a:spcPts val="600"/>
              </a:spcAft>
              <a:buNone/>
            </a:pPr>
            <a:r>
              <a:rPr lang="nb-NO" sz="1400" dirty="0"/>
              <a:t>STO møter som avtalt pr. telefon/e-post</a:t>
            </a:r>
          </a:p>
          <a:p>
            <a:pPr>
              <a:lnSpc>
                <a:spcPct val="90000"/>
              </a:lnSpc>
              <a:spcAft>
                <a:spcPts val="600"/>
              </a:spcAft>
            </a:pPr>
            <a:endParaRPr lang="nb-NO" sz="1100" dirty="0"/>
          </a:p>
        </p:txBody>
      </p:sp>
    </p:spTree>
    <p:extLst>
      <p:ext uri="{BB962C8B-B14F-4D97-AF65-F5344CB8AC3E}">
        <p14:creationId xmlns:p14="http://schemas.microsoft.com/office/powerpoint/2010/main" val="3927603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rot="20512294">
            <a:off x="645520" y="2457966"/>
            <a:ext cx="4719546" cy="2493930"/>
          </a:xfrm>
        </p:spPr>
        <p:txBody>
          <a:bodyPr>
            <a:normAutofit fontScale="90000"/>
          </a:bodyPr>
          <a:lstStyle/>
          <a:p>
            <a:r>
              <a:rPr lang="nb-NO">
                <a:solidFill>
                  <a:schemeClr val="accent2">
                    <a:lumMod val="75000"/>
                  </a:schemeClr>
                </a:solidFill>
              </a:rPr>
              <a:t>Vi ved </a:t>
            </a:r>
            <a:br>
              <a:rPr lang="nb-NO">
                <a:solidFill>
                  <a:schemeClr val="accent2">
                    <a:lumMod val="75000"/>
                  </a:schemeClr>
                </a:solidFill>
              </a:rPr>
            </a:br>
            <a:r>
              <a:rPr lang="nb-NO">
                <a:solidFill>
                  <a:schemeClr val="accent2">
                    <a:lumMod val="75000"/>
                  </a:schemeClr>
                </a:solidFill>
              </a:rPr>
              <a:t>Skjetlein</a:t>
            </a:r>
            <a:br>
              <a:rPr lang="nb-NO">
                <a:solidFill>
                  <a:schemeClr val="accent2">
                    <a:lumMod val="75000"/>
                  </a:schemeClr>
                </a:solidFill>
              </a:rPr>
            </a:br>
            <a:r>
              <a:rPr lang="nb-NO">
                <a:solidFill>
                  <a:schemeClr val="accent2">
                    <a:lumMod val="75000"/>
                  </a:schemeClr>
                </a:solidFill>
              </a:rPr>
              <a:t>ønsker deg </a:t>
            </a:r>
            <a:br>
              <a:rPr lang="nb-NO">
                <a:solidFill>
                  <a:schemeClr val="accent2">
                    <a:lumMod val="75000"/>
                  </a:schemeClr>
                </a:solidFill>
              </a:rPr>
            </a:br>
            <a:r>
              <a:rPr lang="nb-NO">
                <a:solidFill>
                  <a:schemeClr val="accent2">
                    <a:lumMod val="75000"/>
                  </a:schemeClr>
                </a:solidFill>
              </a:rPr>
              <a:t>et </a:t>
            </a:r>
            <a:br>
              <a:rPr lang="nb-NO">
                <a:solidFill>
                  <a:schemeClr val="accent2">
                    <a:lumMod val="75000"/>
                  </a:schemeClr>
                </a:solidFill>
              </a:rPr>
            </a:br>
            <a:r>
              <a:rPr lang="nb-NO">
                <a:solidFill>
                  <a:schemeClr val="accent2">
                    <a:lumMod val="75000"/>
                  </a:schemeClr>
                </a:solidFill>
              </a:rPr>
              <a:t>godt skoleår!</a:t>
            </a:r>
          </a:p>
        </p:txBody>
      </p:sp>
      <p:pic>
        <p:nvPicPr>
          <p:cNvPr id="4" name="Bilde 3" descr="Et bilde som inneholder gress, tre, i luften, utendørs&#10;&#10;Automatisk generert beskrivelse">
            <a:extLst>
              <a:ext uri="{FF2B5EF4-FFF2-40B4-BE49-F238E27FC236}">
                <a16:creationId xmlns:a16="http://schemas.microsoft.com/office/drawing/2014/main" id="{A8A597E9-910D-C9DA-EBDD-67D96B1353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6656" y="2575560"/>
            <a:ext cx="5920680" cy="3331009"/>
          </a:xfrm>
          <a:prstGeom prst="rect">
            <a:avLst/>
          </a:prstGeom>
        </p:spPr>
      </p:pic>
    </p:spTree>
    <p:extLst>
      <p:ext uri="{BB962C8B-B14F-4D97-AF65-F5344CB8AC3E}">
        <p14:creationId xmlns:p14="http://schemas.microsoft.com/office/powerpoint/2010/main" val="2059838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2639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308F656A-34B1-4DF3-8B92-CE118D78F913}"/>
              </a:ext>
            </a:extLst>
          </p:cNvPr>
          <p:cNvSpPr txBox="1">
            <a:spLocks/>
          </p:cNvSpPr>
          <p:nvPr/>
        </p:nvSpPr>
        <p:spPr>
          <a:xfrm>
            <a:off x="6637708" y="2583181"/>
            <a:ext cx="4921687" cy="3485110"/>
          </a:xfrm>
          <a:prstGeom prst="rect">
            <a:avLst/>
          </a:prstGeom>
        </p:spPr>
        <p:txBody>
          <a:bodyPr>
            <a:normAutofit fontScale="85000" lnSpcReduction="20000"/>
          </a:bodyPr>
          <a:lstStyle>
            <a:lvl1pPr marL="324000" indent="-324000" algn="l" defTabSz="914400" rtl="0" eaLnBrk="1" latinLnBrk="0" hangingPunct="1">
              <a:lnSpc>
                <a:spcPct val="100000"/>
              </a:lnSpc>
              <a:spcBef>
                <a:spcPts val="0"/>
              </a:spcBef>
              <a:buClr>
                <a:schemeClr val="tx2"/>
              </a:buClr>
              <a:buFont typeface="Arial" panose="020B0604020202020204" pitchFamily="34" charset="0"/>
              <a:buChar char="•"/>
              <a:defRPr sz="2800" kern="1200">
                <a:solidFill>
                  <a:schemeClr val="tx1"/>
                </a:solidFill>
                <a:latin typeface="+mn-lt"/>
                <a:ea typeface="+mn-ea"/>
                <a:cs typeface="+mn-cs"/>
              </a:defRPr>
            </a:lvl1pPr>
            <a:lvl2pPr marL="648000" indent="-324000" algn="l" defTabSz="914400" rtl="0" eaLnBrk="1" latinLnBrk="0" hangingPunct="1">
              <a:lnSpc>
                <a:spcPct val="100000"/>
              </a:lnSpc>
              <a:spcBef>
                <a:spcPts val="0"/>
              </a:spcBef>
              <a:buClr>
                <a:schemeClr val="tx2"/>
              </a:buClr>
              <a:buFont typeface="Arial" panose="020B0604020202020204" pitchFamily="34" charset="0"/>
              <a:buChar char="•"/>
              <a:defRPr sz="2400" kern="1200">
                <a:solidFill>
                  <a:schemeClr val="tx1"/>
                </a:solidFill>
                <a:latin typeface="+mn-lt"/>
                <a:ea typeface="+mn-ea"/>
                <a:cs typeface="+mn-cs"/>
              </a:defRPr>
            </a:lvl2pPr>
            <a:lvl3pPr marL="972000" indent="-324000" algn="l" defTabSz="914400" rtl="0" eaLnBrk="1" latinLnBrk="0" hangingPunct="1">
              <a:lnSpc>
                <a:spcPct val="100000"/>
              </a:lnSpc>
              <a:spcBef>
                <a:spcPts val="0"/>
              </a:spcBef>
              <a:buClr>
                <a:schemeClr val="tx2"/>
              </a:buClr>
              <a:buFont typeface="Arial" panose="020B0604020202020204" pitchFamily="34" charset="0"/>
              <a:buChar char="•"/>
              <a:defRPr sz="2000" kern="1200">
                <a:solidFill>
                  <a:schemeClr val="tx1"/>
                </a:solidFill>
                <a:latin typeface="+mn-lt"/>
                <a:ea typeface="+mn-ea"/>
                <a:cs typeface="+mn-cs"/>
              </a:defRPr>
            </a:lvl3pPr>
            <a:lvl4pPr marL="1296000" indent="-3240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4pPr>
            <a:lvl5pPr marL="1620000" indent="-324000" algn="l" defTabSz="914400" rtl="0" eaLnBrk="1" latinLnBrk="0" hangingPunct="1">
              <a:lnSpc>
                <a:spcPct val="100000"/>
              </a:lnSpc>
              <a:spcBef>
                <a:spcPts val="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a:t>Vg1, vg2 og vg3 yrkesfag møter på klasserom</a:t>
            </a:r>
          </a:p>
          <a:p>
            <a:r>
              <a:rPr lang="nb-NO" dirty="0"/>
              <a:t>Vg3 påbygg/</a:t>
            </a:r>
            <a:r>
              <a:rPr lang="nb-NO" dirty="0" err="1"/>
              <a:t>studieforb</a:t>
            </a:r>
            <a:r>
              <a:rPr lang="nb-NO" dirty="0"/>
              <a:t>. - naturbruk - møt i god tid før oppmøtetid sendt via SMS av kontaktlærer</a:t>
            </a:r>
            <a:br>
              <a:rPr lang="nb-NO" dirty="0"/>
            </a:br>
            <a:endParaRPr lang="nb-NO" dirty="0"/>
          </a:p>
          <a:p>
            <a:r>
              <a:rPr lang="nb-NO" sz="1900" dirty="0"/>
              <a:t>Oversikt over bussruter finner du her på skolens hjemmeside under Meny/Praktisk informasjon/Bussruter</a:t>
            </a:r>
          </a:p>
          <a:p>
            <a:r>
              <a:rPr lang="nb-NO" sz="1900" dirty="0">
                <a:hlinkClick r:id="rId2"/>
              </a:rPr>
              <a:t>https://web.trondelagfylke.no/skjetlein-videregaende-skole/for-elever/bussruter/</a:t>
            </a:r>
            <a:r>
              <a:rPr lang="nb-NO" sz="1900" dirty="0"/>
              <a:t> </a:t>
            </a:r>
          </a:p>
          <a:p>
            <a:endParaRPr lang="nb-NO" dirty="0"/>
          </a:p>
        </p:txBody>
      </p:sp>
      <p:sp>
        <p:nvSpPr>
          <p:cNvPr id="3" name="Plassholder for innhold 2">
            <a:extLst>
              <a:ext uri="{FF2B5EF4-FFF2-40B4-BE49-F238E27FC236}">
                <a16:creationId xmlns:a16="http://schemas.microsoft.com/office/drawing/2014/main" id="{DEEBF003-987D-4277-8FDD-BD1EA581DEA2}"/>
              </a:ext>
            </a:extLst>
          </p:cNvPr>
          <p:cNvSpPr txBox="1">
            <a:spLocks/>
          </p:cNvSpPr>
          <p:nvPr/>
        </p:nvSpPr>
        <p:spPr>
          <a:xfrm>
            <a:off x="369645" y="2599330"/>
            <a:ext cx="5184648" cy="4017129"/>
          </a:xfrm>
          <a:prstGeom prst="rect">
            <a:avLst/>
          </a:prstGeom>
        </p:spPr>
        <p:txBody>
          <a:bodyPr>
            <a:normAutofit fontScale="77500" lnSpcReduction="20000"/>
          </a:bodyPr>
          <a:lstStyle>
            <a:lvl1pPr marL="324000" indent="-324000" algn="l" defTabSz="914400" rtl="0" eaLnBrk="1" latinLnBrk="0" hangingPunct="1">
              <a:lnSpc>
                <a:spcPct val="100000"/>
              </a:lnSpc>
              <a:spcBef>
                <a:spcPts val="0"/>
              </a:spcBef>
              <a:buClr>
                <a:schemeClr val="tx2"/>
              </a:buClr>
              <a:buFont typeface="Arial" panose="020B0604020202020204" pitchFamily="34" charset="0"/>
              <a:buChar char="•"/>
              <a:defRPr sz="2800" kern="1200">
                <a:solidFill>
                  <a:schemeClr val="tx1"/>
                </a:solidFill>
                <a:latin typeface="+mn-lt"/>
                <a:ea typeface="+mn-ea"/>
                <a:cs typeface="+mn-cs"/>
              </a:defRPr>
            </a:lvl1pPr>
            <a:lvl2pPr marL="648000" indent="-324000" algn="l" defTabSz="914400" rtl="0" eaLnBrk="1" latinLnBrk="0" hangingPunct="1">
              <a:lnSpc>
                <a:spcPct val="100000"/>
              </a:lnSpc>
              <a:spcBef>
                <a:spcPts val="0"/>
              </a:spcBef>
              <a:buClr>
                <a:schemeClr val="tx2"/>
              </a:buClr>
              <a:buFont typeface="Arial" panose="020B0604020202020204" pitchFamily="34" charset="0"/>
              <a:buChar char="•"/>
              <a:defRPr sz="2400" kern="1200">
                <a:solidFill>
                  <a:schemeClr val="tx1"/>
                </a:solidFill>
                <a:latin typeface="+mn-lt"/>
                <a:ea typeface="+mn-ea"/>
                <a:cs typeface="+mn-cs"/>
              </a:defRPr>
            </a:lvl2pPr>
            <a:lvl3pPr marL="972000" indent="-324000" algn="l" defTabSz="914400" rtl="0" eaLnBrk="1" latinLnBrk="0" hangingPunct="1">
              <a:lnSpc>
                <a:spcPct val="100000"/>
              </a:lnSpc>
              <a:spcBef>
                <a:spcPts val="0"/>
              </a:spcBef>
              <a:buClr>
                <a:schemeClr val="tx2"/>
              </a:buClr>
              <a:buFont typeface="Arial" panose="020B0604020202020204" pitchFamily="34" charset="0"/>
              <a:buChar char="•"/>
              <a:defRPr sz="2000" kern="1200">
                <a:solidFill>
                  <a:schemeClr val="tx1"/>
                </a:solidFill>
                <a:latin typeface="+mn-lt"/>
                <a:ea typeface="+mn-ea"/>
                <a:cs typeface="+mn-cs"/>
              </a:defRPr>
            </a:lvl3pPr>
            <a:lvl4pPr marL="1296000" indent="-3240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4pPr>
            <a:lvl5pPr marL="1620000" indent="-324000" algn="l" defTabSz="914400" rtl="0" eaLnBrk="1" latinLnBrk="0" hangingPunct="1">
              <a:lnSpc>
                <a:spcPct val="100000"/>
              </a:lnSpc>
              <a:spcBef>
                <a:spcPts val="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a:t>Vg1/vg2 – møt i god tid før oppmøtetid sendt via SMS av kontaktlærer</a:t>
            </a:r>
            <a:br>
              <a:rPr lang="nb-NO" dirty="0"/>
            </a:br>
            <a:endParaRPr lang="nb-NO" dirty="0"/>
          </a:p>
          <a:p>
            <a:r>
              <a:rPr lang="nb-NO" dirty="0"/>
              <a:t>Vg3 landbruk og  Vg3 arbeidsmaskinmekaniker kl. 8:15 i verksted/øvingsarena</a:t>
            </a:r>
            <a:br>
              <a:rPr lang="nb-NO" dirty="0"/>
            </a:br>
            <a:endParaRPr lang="nb-NO" dirty="0"/>
          </a:p>
          <a:p>
            <a:r>
              <a:rPr lang="nb-NO" dirty="0"/>
              <a:t>Vg3 påbygg/studieforberedende naturbruk - møt i god tid før oppmøtetid sendt via SMS av kontaktlærer</a:t>
            </a:r>
            <a:br>
              <a:rPr lang="nb-NO" dirty="0"/>
            </a:br>
            <a:br>
              <a:rPr lang="nb-NO" dirty="0"/>
            </a:br>
            <a:endParaRPr lang="nb-NO" dirty="0"/>
          </a:p>
          <a:p>
            <a:endParaRPr lang="nb-NO" dirty="0"/>
          </a:p>
        </p:txBody>
      </p:sp>
      <p:sp>
        <p:nvSpPr>
          <p:cNvPr id="4" name="Plassholder for tekst 3">
            <a:extLst>
              <a:ext uri="{FF2B5EF4-FFF2-40B4-BE49-F238E27FC236}">
                <a16:creationId xmlns:a16="http://schemas.microsoft.com/office/drawing/2014/main" id="{3C929E3F-A190-439A-8EEE-FD83725D30F9}"/>
              </a:ext>
            </a:extLst>
          </p:cNvPr>
          <p:cNvSpPr txBox="1">
            <a:spLocks/>
          </p:cNvSpPr>
          <p:nvPr/>
        </p:nvSpPr>
        <p:spPr>
          <a:xfrm>
            <a:off x="369645" y="2054798"/>
            <a:ext cx="5184648" cy="369332"/>
          </a:xfrm>
          <a:prstGeom prst="rect">
            <a:avLst/>
          </a:prstGeom>
        </p:spPr>
        <p:txBody>
          <a:bodyPr>
            <a:noAutofit/>
          </a:bodyPr>
          <a:lstStyle>
            <a:lvl1pPr marL="324000" indent="-324000" algn="l" defTabSz="914400" rtl="0" eaLnBrk="1" latinLnBrk="0" hangingPunct="1">
              <a:lnSpc>
                <a:spcPct val="100000"/>
              </a:lnSpc>
              <a:spcBef>
                <a:spcPts val="0"/>
              </a:spcBef>
              <a:buClr>
                <a:schemeClr val="tx2"/>
              </a:buClr>
              <a:buFont typeface="Arial" panose="020B0604020202020204" pitchFamily="34" charset="0"/>
              <a:buChar char="•"/>
              <a:defRPr sz="2800" kern="1200">
                <a:solidFill>
                  <a:schemeClr val="tx1"/>
                </a:solidFill>
                <a:latin typeface="+mn-lt"/>
                <a:ea typeface="+mn-ea"/>
                <a:cs typeface="+mn-cs"/>
              </a:defRPr>
            </a:lvl1pPr>
            <a:lvl2pPr marL="648000" indent="-324000" algn="l" defTabSz="914400" rtl="0" eaLnBrk="1" latinLnBrk="0" hangingPunct="1">
              <a:lnSpc>
                <a:spcPct val="100000"/>
              </a:lnSpc>
              <a:spcBef>
                <a:spcPts val="0"/>
              </a:spcBef>
              <a:buClr>
                <a:schemeClr val="tx2"/>
              </a:buClr>
              <a:buFont typeface="Arial" panose="020B0604020202020204" pitchFamily="34" charset="0"/>
              <a:buChar char="•"/>
              <a:defRPr sz="2400" kern="1200">
                <a:solidFill>
                  <a:schemeClr val="tx1"/>
                </a:solidFill>
                <a:latin typeface="+mn-lt"/>
                <a:ea typeface="+mn-ea"/>
                <a:cs typeface="+mn-cs"/>
              </a:defRPr>
            </a:lvl2pPr>
            <a:lvl3pPr marL="972000" indent="-324000" algn="l" defTabSz="914400" rtl="0" eaLnBrk="1" latinLnBrk="0" hangingPunct="1">
              <a:lnSpc>
                <a:spcPct val="100000"/>
              </a:lnSpc>
              <a:spcBef>
                <a:spcPts val="0"/>
              </a:spcBef>
              <a:buClr>
                <a:schemeClr val="tx2"/>
              </a:buClr>
              <a:buFont typeface="Arial" panose="020B0604020202020204" pitchFamily="34" charset="0"/>
              <a:buChar char="•"/>
              <a:defRPr sz="2000" kern="1200">
                <a:solidFill>
                  <a:schemeClr val="tx1"/>
                </a:solidFill>
                <a:latin typeface="+mn-lt"/>
                <a:ea typeface="+mn-ea"/>
                <a:cs typeface="+mn-cs"/>
              </a:defRPr>
            </a:lvl3pPr>
            <a:lvl4pPr marL="1296000" indent="-3240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4pPr>
            <a:lvl5pPr marL="1620000" indent="-324000" algn="l" defTabSz="914400" rtl="0" eaLnBrk="1" latinLnBrk="0" hangingPunct="1">
              <a:lnSpc>
                <a:spcPct val="100000"/>
              </a:lnSpc>
              <a:spcBef>
                <a:spcPts val="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b="1" dirty="0"/>
              <a:t>Oppmøte torsdag 17.8</a:t>
            </a:r>
          </a:p>
        </p:txBody>
      </p:sp>
      <p:sp>
        <p:nvSpPr>
          <p:cNvPr id="5" name="Plassholder for tekst 4">
            <a:extLst>
              <a:ext uri="{FF2B5EF4-FFF2-40B4-BE49-F238E27FC236}">
                <a16:creationId xmlns:a16="http://schemas.microsoft.com/office/drawing/2014/main" id="{B3ED8EE6-2DAB-4105-AE11-14846B8067F9}"/>
              </a:ext>
            </a:extLst>
          </p:cNvPr>
          <p:cNvSpPr txBox="1">
            <a:spLocks/>
          </p:cNvSpPr>
          <p:nvPr/>
        </p:nvSpPr>
        <p:spPr>
          <a:xfrm>
            <a:off x="6637709" y="2054798"/>
            <a:ext cx="5184648" cy="369332"/>
          </a:xfrm>
          <a:prstGeom prst="rect">
            <a:avLst/>
          </a:prstGeom>
        </p:spPr>
        <p:txBody>
          <a:bodyPr/>
          <a:lstStyle>
            <a:lvl1pPr marL="324000" indent="-324000" algn="l" defTabSz="914400" rtl="0" eaLnBrk="1" latinLnBrk="0" hangingPunct="1">
              <a:lnSpc>
                <a:spcPct val="100000"/>
              </a:lnSpc>
              <a:spcBef>
                <a:spcPts val="0"/>
              </a:spcBef>
              <a:buClr>
                <a:schemeClr val="tx2"/>
              </a:buClr>
              <a:buFont typeface="Arial" panose="020B0604020202020204" pitchFamily="34" charset="0"/>
              <a:buChar char="•"/>
              <a:defRPr sz="2800" kern="1200">
                <a:solidFill>
                  <a:schemeClr val="tx1"/>
                </a:solidFill>
                <a:latin typeface="+mn-lt"/>
                <a:ea typeface="+mn-ea"/>
                <a:cs typeface="+mn-cs"/>
              </a:defRPr>
            </a:lvl1pPr>
            <a:lvl2pPr marL="648000" indent="-324000" algn="l" defTabSz="914400" rtl="0" eaLnBrk="1" latinLnBrk="0" hangingPunct="1">
              <a:lnSpc>
                <a:spcPct val="100000"/>
              </a:lnSpc>
              <a:spcBef>
                <a:spcPts val="0"/>
              </a:spcBef>
              <a:buClr>
                <a:schemeClr val="tx2"/>
              </a:buClr>
              <a:buFont typeface="Arial" panose="020B0604020202020204" pitchFamily="34" charset="0"/>
              <a:buChar char="•"/>
              <a:defRPr sz="2400" kern="1200">
                <a:solidFill>
                  <a:schemeClr val="tx1"/>
                </a:solidFill>
                <a:latin typeface="+mn-lt"/>
                <a:ea typeface="+mn-ea"/>
                <a:cs typeface="+mn-cs"/>
              </a:defRPr>
            </a:lvl2pPr>
            <a:lvl3pPr marL="972000" indent="-324000" algn="l" defTabSz="914400" rtl="0" eaLnBrk="1" latinLnBrk="0" hangingPunct="1">
              <a:lnSpc>
                <a:spcPct val="100000"/>
              </a:lnSpc>
              <a:spcBef>
                <a:spcPts val="0"/>
              </a:spcBef>
              <a:buClr>
                <a:schemeClr val="tx2"/>
              </a:buClr>
              <a:buFont typeface="Arial" panose="020B0604020202020204" pitchFamily="34" charset="0"/>
              <a:buChar char="•"/>
              <a:defRPr sz="2000" kern="1200">
                <a:solidFill>
                  <a:schemeClr val="tx1"/>
                </a:solidFill>
                <a:latin typeface="+mn-lt"/>
                <a:ea typeface="+mn-ea"/>
                <a:cs typeface="+mn-cs"/>
              </a:defRPr>
            </a:lvl3pPr>
            <a:lvl4pPr marL="1296000" indent="-324000" algn="l" defTabSz="914400" rtl="0" eaLnBrk="1" latinLnBrk="0" hangingPunct="1">
              <a:lnSpc>
                <a:spcPct val="100000"/>
              </a:lnSpc>
              <a:spcBef>
                <a:spcPts val="0"/>
              </a:spcBef>
              <a:buClr>
                <a:schemeClr val="tx2"/>
              </a:buClr>
              <a:buFont typeface="Arial" panose="020B0604020202020204" pitchFamily="34" charset="0"/>
              <a:buChar char="•"/>
              <a:defRPr sz="1800" kern="1200">
                <a:solidFill>
                  <a:schemeClr val="tx1"/>
                </a:solidFill>
                <a:latin typeface="+mn-lt"/>
                <a:ea typeface="+mn-ea"/>
                <a:cs typeface="+mn-cs"/>
              </a:defRPr>
            </a:lvl4pPr>
            <a:lvl5pPr marL="1620000" indent="-324000" algn="l" defTabSz="914400" rtl="0" eaLnBrk="1" latinLnBrk="0" hangingPunct="1">
              <a:lnSpc>
                <a:spcPct val="100000"/>
              </a:lnSpc>
              <a:spcBef>
                <a:spcPts val="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b="1" dirty="0"/>
              <a:t>Oppmøte fredag 18.8</a:t>
            </a:r>
          </a:p>
        </p:txBody>
      </p:sp>
      <p:sp>
        <p:nvSpPr>
          <p:cNvPr id="6" name="Tittel 5">
            <a:extLst>
              <a:ext uri="{FF2B5EF4-FFF2-40B4-BE49-F238E27FC236}">
                <a16:creationId xmlns:a16="http://schemas.microsoft.com/office/drawing/2014/main" id="{184ED273-6874-4C99-A52A-94EC1D76B351}"/>
              </a:ext>
            </a:extLst>
          </p:cNvPr>
          <p:cNvSpPr txBox="1">
            <a:spLocks/>
          </p:cNvSpPr>
          <p:nvPr/>
        </p:nvSpPr>
        <p:spPr>
          <a:xfrm>
            <a:off x="753693" y="326129"/>
            <a:ext cx="9601200" cy="1107996"/>
          </a:xfrm>
          <a:prstGeom prst="rect">
            <a:avLst/>
          </a:prstGeom>
        </p:spPr>
        <p:txBody>
          <a:bodyPr>
            <a:normAutofit lnSpcReduction="10000"/>
          </a:bodyPr>
          <a:lstStyle>
            <a:lvl1pPr algn="l" defTabSz="914400" rtl="0" eaLnBrk="1" latinLnBrk="0" hangingPunct="1">
              <a:lnSpc>
                <a:spcPct val="90000"/>
              </a:lnSpc>
              <a:spcBef>
                <a:spcPts val="0"/>
              </a:spcBef>
              <a:buNone/>
              <a:defRPr sz="4000" b="1" kern="1200" cap="none" baseline="0">
                <a:solidFill>
                  <a:schemeClr val="tx1"/>
                </a:solidFill>
                <a:latin typeface="+mj-lt"/>
                <a:ea typeface="+mj-ea"/>
                <a:cs typeface="+mj-cs"/>
              </a:defRPr>
            </a:lvl1pPr>
          </a:lstStyle>
          <a:p>
            <a:r>
              <a:rPr lang="nb-NO">
                <a:solidFill>
                  <a:schemeClr val="accent2">
                    <a:lumMod val="75000"/>
                  </a:schemeClr>
                </a:solidFill>
              </a:rPr>
              <a:t>Oppstartstidspunkt</a:t>
            </a:r>
            <a:br>
              <a:rPr lang="nb-NO">
                <a:solidFill>
                  <a:schemeClr val="accent2">
                    <a:lumMod val="75000"/>
                  </a:schemeClr>
                </a:solidFill>
              </a:rPr>
            </a:br>
            <a:endParaRPr lang="nb-NO"/>
          </a:p>
        </p:txBody>
      </p:sp>
      <p:pic>
        <p:nvPicPr>
          <p:cNvPr id="7" name="Picture 4" descr="Oppstart trening - Ringerike Taekwondo Klubb">
            <a:extLst>
              <a:ext uri="{FF2B5EF4-FFF2-40B4-BE49-F238E27FC236}">
                <a16:creationId xmlns:a16="http://schemas.microsoft.com/office/drawing/2014/main" id="{E5097A89-D551-4C97-AFFB-76B861AE2AF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09636" y="5016259"/>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149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solidFill>
                  <a:schemeClr val="accent2">
                    <a:lumMod val="75000"/>
                  </a:schemeClr>
                </a:solidFill>
              </a:rPr>
              <a:t>Dette vil du møte på Skjetlein</a:t>
            </a:r>
          </a:p>
        </p:txBody>
      </p:sp>
      <p:sp>
        <p:nvSpPr>
          <p:cNvPr id="3" name="Plassholder for innhold 2"/>
          <p:cNvSpPr>
            <a:spLocks noGrp="1"/>
          </p:cNvSpPr>
          <p:nvPr>
            <p:ph idx="1"/>
          </p:nvPr>
        </p:nvSpPr>
        <p:spPr>
          <a:xfrm>
            <a:off x="6888275" y="1724628"/>
            <a:ext cx="5103097" cy="4953263"/>
          </a:xfrm>
        </p:spPr>
        <p:txBody>
          <a:bodyPr>
            <a:normAutofit/>
          </a:bodyPr>
          <a:lstStyle/>
          <a:p>
            <a:pPr marL="0" indent="0">
              <a:buNone/>
            </a:pPr>
            <a:r>
              <a:rPr lang="nb-NO" dirty="0"/>
              <a:t>Antall elever</a:t>
            </a:r>
          </a:p>
          <a:p>
            <a:r>
              <a:rPr lang="nb-NO" sz="1400" dirty="0"/>
              <a:t>75 Vg1 Naturbruk</a:t>
            </a:r>
          </a:p>
          <a:p>
            <a:r>
              <a:rPr lang="nb-NO" sz="1400" dirty="0"/>
              <a:t>30 Vg1 Bygg og anleggsteknikk</a:t>
            </a:r>
          </a:p>
          <a:p>
            <a:r>
              <a:rPr lang="nb-NO" sz="1400" dirty="0"/>
              <a:t>30 Vg1 Teknikk og industriell produksjon</a:t>
            </a:r>
          </a:p>
          <a:p>
            <a:r>
              <a:rPr lang="nb-NO" sz="1400" dirty="0"/>
              <a:t>---</a:t>
            </a:r>
          </a:p>
          <a:p>
            <a:r>
              <a:rPr lang="nb-NO" sz="1400" dirty="0"/>
              <a:t>6 Vg2 Landbruks- og gartnernæring</a:t>
            </a:r>
          </a:p>
          <a:p>
            <a:r>
              <a:rPr lang="nb-NO" sz="1400" dirty="0"/>
              <a:t>10 Vg2 Anleggsgartnerfag</a:t>
            </a:r>
          </a:p>
          <a:p>
            <a:r>
              <a:rPr lang="nb-NO" sz="1400" dirty="0"/>
              <a:t>25 Vg2 Landbruk</a:t>
            </a:r>
          </a:p>
          <a:p>
            <a:r>
              <a:rPr lang="nb-NO" sz="1400" dirty="0"/>
              <a:t>34 Vg2 Heste- og dyrefag</a:t>
            </a:r>
          </a:p>
          <a:p>
            <a:r>
              <a:rPr lang="nb-NO" sz="1400" dirty="0"/>
              <a:t>15 Vg2 Tømrerfag</a:t>
            </a:r>
          </a:p>
          <a:p>
            <a:r>
              <a:rPr lang="nb-NO" sz="1400" dirty="0"/>
              <a:t>16 Vg2 Arbeidsmaskiner</a:t>
            </a:r>
          </a:p>
          <a:p>
            <a:r>
              <a:rPr lang="nb-NO" sz="1400" dirty="0"/>
              <a:t>---</a:t>
            </a:r>
          </a:p>
          <a:p>
            <a:r>
              <a:rPr lang="nb-NO" sz="1400" dirty="0"/>
              <a:t>3 Vg3 Anleggsmaskinmekaniker</a:t>
            </a:r>
          </a:p>
          <a:p>
            <a:r>
              <a:rPr lang="nb-NO" sz="1400" dirty="0"/>
              <a:t>12 Vg3 Studieforberedende naturbruk</a:t>
            </a:r>
          </a:p>
          <a:p>
            <a:r>
              <a:rPr lang="nb-NO" sz="1400" dirty="0"/>
              <a:t>60 Vg3 Påbygning til studiekompetanse</a:t>
            </a:r>
          </a:p>
          <a:p>
            <a:r>
              <a:rPr lang="nb-NO" sz="1400" dirty="0"/>
              <a:t>45 Vg4 Påbygging etter yrkeskompetanse.</a:t>
            </a:r>
          </a:p>
          <a:p>
            <a:r>
              <a:rPr lang="nb-NO" sz="1400" dirty="0"/>
              <a:t>13 STO – tilrettelagt opplæring</a:t>
            </a:r>
          </a:p>
          <a:p>
            <a:r>
              <a:rPr lang="nb-NO" sz="1400" dirty="0"/>
              <a:t>--- </a:t>
            </a:r>
          </a:p>
          <a:p>
            <a:r>
              <a:rPr lang="nb-NO" sz="1400" dirty="0"/>
              <a:t>30 2. </a:t>
            </a:r>
            <a:r>
              <a:rPr lang="nb-NO" sz="1400" dirty="0" err="1"/>
              <a:t>årig</a:t>
            </a:r>
            <a:r>
              <a:rPr lang="nb-NO" sz="1400" dirty="0"/>
              <a:t> agronomutdanning for voksne </a:t>
            </a:r>
          </a:p>
        </p:txBody>
      </p:sp>
      <p:sp>
        <p:nvSpPr>
          <p:cNvPr id="4" name="Plassholder for innhold 3"/>
          <p:cNvSpPr>
            <a:spLocks noGrp="1"/>
          </p:cNvSpPr>
          <p:nvPr>
            <p:ph idx="13"/>
          </p:nvPr>
        </p:nvSpPr>
        <p:spPr>
          <a:xfrm>
            <a:off x="499049" y="1724628"/>
            <a:ext cx="5103097" cy="4062713"/>
          </a:xfrm>
        </p:spPr>
        <p:txBody>
          <a:bodyPr>
            <a:normAutofit fontScale="55000" lnSpcReduction="20000"/>
          </a:bodyPr>
          <a:lstStyle/>
          <a:p>
            <a:pPr marL="0" indent="0">
              <a:buNone/>
            </a:pPr>
            <a:r>
              <a:rPr lang="nb-NO" b="1" u="sng" dirty="0"/>
              <a:t>Vi har følgende utdanningstilbud:</a:t>
            </a:r>
          </a:p>
          <a:p>
            <a:pPr marL="0" indent="0">
              <a:buNone/>
            </a:pPr>
            <a:endParaRPr lang="nb-NO" u="sng" dirty="0"/>
          </a:p>
          <a:p>
            <a:pPr marL="0" indent="0">
              <a:buNone/>
            </a:pPr>
            <a:r>
              <a:rPr lang="nb-NO" dirty="0"/>
              <a:t>NA – Naturbruk</a:t>
            </a:r>
          </a:p>
          <a:p>
            <a:pPr lvl="1"/>
            <a:r>
              <a:rPr lang="nb-NO" dirty="0"/>
              <a:t>Heste- og dyrefag</a:t>
            </a:r>
          </a:p>
          <a:p>
            <a:pPr lvl="1"/>
            <a:r>
              <a:rPr lang="nb-NO" dirty="0"/>
              <a:t>Landbruk og gartnernæring</a:t>
            </a:r>
          </a:p>
          <a:p>
            <a:pPr lvl="1"/>
            <a:r>
              <a:rPr lang="nb-NO" dirty="0"/>
              <a:t>Studieforberedende naturbruk</a:t>
            </a:r>
            <a:br>
              <a:rPr lang="nb-NO" dirty="0"/>
            </a:br>
            <a:endParaRPr lang="nb-NO" dirty="0"/>
          </a:p>
          <a:p>
            <a:pPr marL="0" indent="0">
              <a:buNone/>
            </a:pPr>
            <a:r>
              <a:rPr lang="nb-NO" dirty="0"/>
              <a:t>BA – Bygg og anleggsteknikk</a:t>
            </a:r>
          </a:p>
          <a:p>
            <a:pPr lvl="1"/>
            <a:r>
              <a:rPr lang="nb-NO" dirty="0"/>
              <a:t>Anleggsgartnerfag</a:t>
            </a:r>
          </a:p>
          <a:p>
            <a:pPr lvl="1"/>
            <a:r>
              <a:rPr lang="nb-NO" dirty="0"/>
              <a:t>Tømrerfag</a:t>
            </a:r>
            <a:br>
              <a:rPr lang="nb-NO" dirty="0"/>
            </a:br>
            <a:endParaRPr lang="nb-NO" dirty="0"/>
          </a:p>
          <a:p>
            <a:pPr marL="0" indent="0">
              <a:buNone/>
            </a:pPr>
            <a:r>
              <a:rPr lang="nb-NO" dirty="0"/>
              <a:t>TP – Teknologi og industrifag</a:t>
            </a:r>
          </a:p>
          <a:p>
            <a:pPr lvl="1"/>
            <a:r>
              <a:rPr lang="nb-NO" dirty="0"/>
              <a:t>Arbeidsmaskiner</a:t>
            </a:r>
          </a:p>
          <a:p>
            <a:pPr lvl="1"/>
            <a:r>
              <a:rPr lang="nb-NO" dirty="0"/>
              <a:t>Anleggsmaskinmekanikerfaget</a:t>
            </a:r>
          </a:p>
          <a:p>
            <a:pPr marL="324000" lvl="1" indent="0">
              <a:buNone/>
            </a:pPr>
            <a:br>
              <a:rPr lang="nb-NO" dirty="0"/>
            </a:br>
            <a:endParaRPr lang="nb-NO" dirty="0"/>
          </a:p>
          <a:p>
            <a:pPr marL="0" indent="0">
              <a:buNone/>
            </a:pPr>
            <a:r>
              <a:rPr lang="nb-NO" dirty="0"/>
              <a:t>PB – Påbygning til studiekompetanse</a:t>
            </a:r>
          </a:p>
          <a:p>
            <a:pPr lvl="1"/>
            <a:r>
              <a:rPr lang="nb-NO" dirty="0"/>
              <a:t>30t kurs for elever etter vg2</a:t>
            </a:r>
          </a:p>
          <a:p>
            <a:pPr lvl="1"/>
            <a:r>
              <a:rPr lang="nb-NO" dirty="0"/>
              <a:t>23t kurs etter fagbrev</a:t>
            </a:r>
            <a:br>
              <a:rPr lang="nb-NO" dirty="0"/>
            </a:br>
            <a:endParaRPr lang="nb-NO" dirty="0"/>
          </a:p>
          <a:p>
            <a:pPr marL="0" indent="0">
              <a:buNone/>
            </a:pPr>
            <a:r>
              <a:rPr lang="nb-NO" dirty="0"/>
              <a:t>STO - Særskilt tilrettelagt opplæring</a:t>
            </a:r>
          </a:p>
          <a:p>
            <a:pPr marL="0" indent="0">
              <a:buNone/>
            </a:pPr>
            <a:endParaRPr lang="nb-NO" dirty="0"/>
          </a:p>
          <a:p>
            <a:pPr marL="0" indent="0">
              <a:buNone/>
            </a:pPr>
            <a:r>
              <a:rPr lang="nb-NO" dirty="0"/>
              <a:t>I tillegg har skolen </a:t>
            </a:r>
          </a:p>
          <a:p>
            <a:pPr lvl="1"/>
            <a:r>
              <a:rPr lang="nb-NO" dirty="0"/>
              <a:t>Agronomutdanning for voksne</a:t>
            </a:r>
          </a:p>
          <a:p>
            <a:endParaRPr lang="nb-NO" dirty="0"/>
          </a:p>
          <a:p>
            <a:endParaRPr lang="nb-NO" dirty="0"/>
          </a:p>
        </p:txBody>
      </p:sp>
      <p:pic>
        <p:nvPicPr>
          <p:cNvPr id="6" name="Bilde 5"/>
          <p:cNvPicPr>
            <a:picLocks noChangeAspect="1"/>
          </p:cNvPicPr>
          <p:nvPr/>
        </p:nvPicPr>
        <p:blipFill>
          <a:blip r:embed="rId2"/>
          <a:stretch>
            <a:fillRect/>
          </a:stretch>
        </p:blipFill>
        <p:spPr>
          <a:xfrm rot="376270">
            <a:off x="4491398" y="4054588"/>
            <a:ext cx="2221495" cy="2214139"/>
          </a:xfrm>
          <a:prstGeom prst="rect">
            <a:avLst/>
          </a:prstGeom>
        </p:spPr>
      </p:pic>
    </p:spTree>
    <p:extLst>
      <p:ext uri="{BB962C8B-B14F-4D97-AF65-F5344CB8AC3E}">
        <p14:creationId xmlns:p14="http://schemas.microsoft.com/office/powerpoint/2010/main" val="398487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53CBEB86-1F4F-4164-84CF-528098614E8C}"/>
              </a:ext>
            </a:extLst>
          </p:cNvPr>
          <p:cNvSpPr>
            <a:spLocks noGrp="1"/>
          </p:cNvSpPr>
          <p:nvPr>
            <p:ph type="title"/>
          </p:nvPr>
        </p:nvSpPr>
        <p:spPr/>
        <p:txBody>
          <a:bodyPr/>
          <a:lstStyle/>
          <a:p>
            <a:r>
              <a:rPr lang="nb-NO">
                <a:solidFill>
                  <a:schemeClr val="accent2"/>
                </a:solidFill>
              </a:rPr>
              <a:t>Skolen består av mange bygg</a:t>
            </a:r>
          </a:p>
        </p:txBody>
      </p:sp>
      <p:pic>
        <p:nvPicPr>
          <p:cNvPr id="4" name="Bilde 3">
            <a:extLst>
              <a:ext uri="{FF2B5EF4-FFF2-40B4-BE49-F238E27FC236}">
                <a16:creationId xmlns:a16="http://schemas.microsoft.com/office/drawing/2014/main" id="{577A6A8C-0336-406F-88B1-B4BB97A8A74D}"/>
              </a:ext>
            </a:extLst>
          </p:cNvPr>
          <p:cNvPicPr>
            <a:picLocks noChangeAspect="1"/>
          </p:cNvPicPr>
          <p:nvPr/>
        </p:nvPicPr>
        <p:blipFill rotWithShape="1">
          <a:blip r:embed="rId2"/>
          <a:srcRect t="16758"/>
          <a:stretch/>
        </p:blipFill>
        <p:spPr>
          <a:xfrm>
            <a:off x="2131768" y="1277160"/>
            <a:ext cx="7928463" cy="5463393"/>
          </a:xfrm>
          <a:prstGeom prst="rect">
            <a:avLst/>
          </a:prstGeom>
        </p:spPr>
      </p:pic>
    </p:spTree>
    <p:extLst>
      <p:ext uri="{BB962C8B-B14F-4D97-AF65-F5344CB8AC3E}">
        <p14:creationId xmlns:p14="http://schemas.microsoft.com/office/powerpoint/2010/main" val="3102248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solidFill>
                  <a:schemeClr val="accent2">
                    <a:lumMod val="75000"/>
                  </a:schemeClr>
                </a:solidFill>
              </a:rPr>
              <a:t>Din kontaktlærer</a:t>
            </a:r>
          </a:p>
        </p:txBody>
      </p:sp>
      <p:sp>
        <p:nvSpPr>
          <p:cNvPr id="3" name="Plassholder for innhold 2"/>
          <p:cNvSpPr>
            <a:spLocks noGrp="1"/>
          </p:cNvSpPr>
          <p:nvPr>
            <p:ph idx="1"/>
          </p:nvPr>
        </p:nvSpPr>
        <p:spPr>
          <a:xfrm>
            <a:off x="7995653" y="2115183"/>
            <a:ext cx="3796497" cy="2518986"/>
          </a:xfrm>
        </p:spPr>
        <p:txBody>
          <a:bodyPr>
            <a:normAutofit fontScale="62500" lnSpcReduction="20000"/>
          </a:bodyPr>
          <a:lstStyle/>
          <a:p>
            <a:pPr marL="0" indent="0">
              <a:buNone/>
            </a:pPr>
            <a:r>
              <a:rPr lang="nb-NO" b="1">
                <a:solidFill>
                  <a:schemeClr val="accent2">
                    <a:lumMod val="75000"/>
                  </a:schemeClr>
                </a:solidFill>
              </a:rPr>
              <a:t>Kontakt skole/hjem </a:t>
            </a:r>
          </a:p>
          <a:p>
            <a:r>
              <a:rPr lang="nb-NO"/>
              <a:t>Skolen ønsker å ha et nært samarbeid med dine foreldre/foresatte. Vi vil organisere et foreldremøte kort tid etter skolestart og en samtale senere i høst. Kontaktlærere vil også kort tid etter skolestarten ringe hjem til foresatte og presentere seg.</a:t>
            </a:r>
          </a:p>
        </p:txBody>
      </p:sp>
      <p:sp>
        <p:nvSpPr>
          <p:cNvPr id="4" name="Plassholder for innhold 3"/>
          <p:cNvSpPr>
            <a:spLocks noGrp="1"/>
          </p:cNvSpPr>
          <p:nvPr>
            <p:ph idx="13"/>
          </p:nvPr>
        </p:nvSpPr>
        <p:spPr>
          <a:xfrm>
            <a:off x="753692" y="2115183"/>
            <a:ext cx="6700403" cy="3638846"/>
          </a:xfrm>
        </p:spPr>
        <p:txBody>
          <a:bodyPr>
            <a:normAutofit fontScale="85000" lnSpcReduction="20000"/>
          </a:bodyPr>
          <a:lstStyle/>
          <a:p>
            <a:r>
              <a:rPr lang="nb-NO" dirty="0"/>
              <a:t>Kontaktlærer vil ha en samtale med deg allerede første skoledag (+ fredag for vg3 påbygg) </a:t>
            </a:r>
          </a:p>
          <a:p>
            <a:endParaRPr lang="nb-NO" dirty="0"/>
          </a:p>
          <a:p>
            <a:r>
              <a:rPr lang="nb-NO" dirty="0"/>
              <a:t>Kontaktlæreren blir den personen du i første rekke kan søke råd hos i spørsmål som har med skolegangen å gjøre, og det er hun/han som har ansvaret for </a:t>
            </a:r>
            <a:r>
              <a:rPr lang="nb-NO" b="1" dirty="0"/>
              <a:t>informasjon</a:t>
            </a:r>
            <a:r>
              <a:rPr lang="nb-NO" dirty="0"/>
              <a:t> og </a:t>
            </a:r>
            <a:r>
              <a:rPr lang="nb-NO" b="1" dirty="0"/>
              <a:t>tilrettelegging</a:t>
            </a:r>
            <a:r>
              <a:rPr lang="nb-NO" dirty="0"/>
              <a:t>.</a:t>
            </a:r>
          </a:p>
          <a:p>
            <a:endParaRPr lang="nb-NO" dirty="0"/>
          </a:p>
          <a:p>
            <a:r>
              <a:rPr lang="nb-NO" dirty="0"/>
              <a:t>Kontaktlærer vil organisere elevsamtaler og utviklingssamtaler.</a:t>
            </a:r>
          </a:p>
        </p:txBody>
      </p:sp>
      <p:pic>
        <p:nvPicPr>
          <p:cNvPr id="6" name="Picture 4" descr="Relatert bilde">
            <a:extLst>
              <a:ext uri="{FF2B5EF4-FFF2-40B4-BE49-F238E27FC236}">
                <a16:creationId xmlns:a16="http://schemas.microsoft.com/office/drawing/2014/main" id="{A895B8CB-3E40-4DE9-B1F5-EEED490872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1040" y="4851469"/>
            <a:ext cx="4145722" cy="2006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098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3EAEE25-941D-4CAB-9767-883A26999E7E}"/>
              </a:ext>
            </a:extLst>
          </p:cNvPr>
          <p:cNvSpPr>
            <a:spLocks noGrp="1"/>
          </p:cNvSpPr>
          <p:nvPr>
            <p:ph type="title"/>
          </p:nvPr>
        </p:nvSpPr>
        <p:spPr/>
        <p:txBody>
          <a:bodyPr>
            <a:normAutofit/>
          </a:bodyPr>
          <a:lstStyle/>
          <a:p>
            <a:r>
              <a:rPr lang="nb-NO">
                <a:solidFill>
                  <a:schemeClr val="accent2">
                    <a:lumMod val="75000"/>
                  </a:schemeClr>
                </a:solidFill>
              </a:rPr>
              <a:t>VIP-makkerskap</a:t>
            </a:r>
          </a:p>
        </p:txBody>
      </p:sp>
      <p:sp>
        <p:nvSpPr>
          <p:cNvPr id="3" name="Plassholder for innhold 2">
            <a:extLst>
              <a:ext uri="{FF2B5EF4-FFF2-40B4-BE49-F238E27FC236}">
                <a16:creationId xmlns:a16="http://schemas.microsoft.com/office/drawing/2014/main" id="{4F58CAB9-F653-4D4A-95B2-487A21895F82}"/>
              </a:ext>
            </a:extLst>
          </p:cNvPr>
          <p:cNvSpPr>
            <a:spLocks noGrp="1"/>
          </p:cNvSpPr>
          <p:nvPr>
            <p:ph idx="1"/>
          </p:nvPr>
        </p:nvSpPr>
        <p:spPr>
          <a:xfrm>
            <a:off x="5938887" y="1810327"/>
            <a:ext cx="5748800" cy="4257964"/>
          </a:xfrm>
        </p:spPr>
        <p:txBody>
          <a:bodyPr>
            <a:normAutofit fontScale="62500" lnSpcReduction="20000"/>
          </a:bodyPr>
          <a:lstStyle/>
          <a:p>
            <a:pPr marL="0" indent="0">
              <a:buNone/>
            </a:pPr>
            <a:r>
              <a:rPr lang="nb-NO"/>
              <a:t>Hovedmålsettingen med VIP-makkerskap er å skape et inkluderende læringsmiljø for at alle elever skal oppleve at de er en del av et godt fellesskap. Dette er videre formulert i fem målsettinger. VIP - makkerskap skal bidra til:</a:t>
            </a:r>
          </a:p>
          <a:p>
            <a:pPr marL="0" indent="0">
              <a:buNone/>
            </a:pPr>
            <a:endParaRPr lang="nb-NO"/>
          </a:p>
          <a:p>
            <a:r>
              <a:rPr lang="nb-NO"/>
              <a:t>en mykere start i ny klasse</a:t>
            </a:r>
            <a:br>
              <a:rPr lang="nb-NO"/>
            </a:br>
            <a:endParaRPr lang="nb-NO"/>
          </a:p>
          <a:p>
            <a:r>
              <a:rPr lang="nb-NO"/>
              <a:t>at elevene skal bli kjent med flere i klassen</a:t>
            </a:r>
          </a:p>
          <a:p>
            <a:pPr marL="0" indent="0">
              <a:buNone/>
            </a:pPr>
            <a:endParaRPr lang="nb-NO"/>
          </a:p>
          <a:p>
            <a:r>
              <a:rPr lang="nb-NO"/>
              <a:t>å skape et tettere og tryggere klassemiljø tidlig</a:t>
            </a:r>
            <a:br>
              <a:rPr lang="nb-NO"/>
            </a:br>
            <a:endParaRPr lang="nb-NO"/>
          </a:p>
          <a:p>
            <a:r>
              <a:rPr lang="nb-NO"/>
              <a:t>å øke elevers sosiale kompetanse</a:t>
            </a:r>
          </a:p>
          <a:p>
            <a:pPr marL="0" indent="0">
              <a:buNone/>
            </a:pPr>
            <a:endParaRPr lang="nb-NO"/>
          </a:p>
          <a:p>
            <a:r>
              <a:rPr lang="nb-NO"/>
              <a:t>å skape gode arbeidsrelasjoner som </a:t>
            </a:r>
            <a:br>
              <a:rPr lang="nb-NO"/>
            </a:br>
            <a:r>
              <a:rPr lang="nb-NO"/>
              <a:t>øker læringstrykket</a:t>
            </a:r>
          </a:p>
          <a:p>
            <a:endParaRPr lang="nb-NO"/>
          </a:p>
        </p:txBody>
      </p:sp>
      <p:sp>
        <p:nvSpPr>
          <p:cNvPr id="4" name="Plassholder for innhold 3">
            <a:extLst>
              <a:ext uri="{FF2B5EF4-FFF2-40B4-BE49-F238E27FC236}">
                <a16:creationId xmlns:a16="http://schemas.microsoft.com/office/drawing/2014/main" id="{2C28FC66-D5E1-4A53-8943-3B0E5E19525E}"/>
              </a:ext>
            </a:extLst>
          </p:cNvPr>
          <p:cNvSpPr>
            <a:spLocks noGrp="1"/>
          </p:cNvSpPr>
          <p:nvPr>
            <p:ph idx="13"/>
          </p:nvPr>
        </p:nvSpPr>
        <p:spPr>
          <a:xfrm>
            <a:off x="369645" y="1801090"/>
            <a:ext cx="5184648" cy="3953108"/>
          </a:xfrm>
          <a:ln w="19050">
            <a:solidFill>
              <a:schemeClr val="accent1"/>
            </a:solidFill>
          </a:ln>
        </p:spPr>
        <p:txBody>
          <a:bodyPr>
            <a:normAutofit/>
          </a:bodyPr>
          <a:lstStyle/>
          <a:p>
            <a:pPr marL="0" indent="0">
              <a:buNone/>
            </a:pPr>
            <a:r>
              <a:rPr lang="nb-NO" sz="2200" dirty="0"/>
              <a:t>VIP-makkerskap handler om å gi deg som elever en trygg overgang når du skifter skole. Dette betyr ikke at skolen skal tvinge fram vennskap. </a:t>
            </a:r>
          </a:p>
          <a:p>
            <a:pPr marL="0" indent="0">
              <a:buNone/>
            </a:pPr>
            <a:endParaRPr lang="nb-NO" sz="2200" dirty="0"/>
          </a:p>
          <a:p>
            <a:pPr marL="0" indent="0">
              <a:buNone/>
            </a:pPr>
            <a:r>
              <a:rPr lang="nb-NO" sz="2200" dirty="0"/>
              <a:t>VIP-makkerskap er en forberedelse til videre studier og arbeidsliv, gjennom å øve på å være en god kollega.</a:t>
            </a:r>
          </a:p>
          <a:p>
            <a:endParaRPr lang="nb-NO" dirty="0"/>
          </a:p>
        </p:txBody>
      </p:sp>
      <p:pic>
        <p:nvPicPr>
          <p:cNvPr id="1026" name="Picture 2" descr="Bilderesultat for frend gif">
            <a:extLst>
              <a:ext uri="{FF2B5EF4-FFF2-40B4-BE49-F238E27FC236}">
                <a16:creationId xmlns:a16="http://schemas.microsoft.com/office/drawing/2014/main" id="{E177C831-B83E-49AF-9E84-0A548F131B0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99382" y="4939333"/>
            <a:ext cx="2530801" cy="177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384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solidFill>
                  <a:schemeClr val="accent2">
                    <a:lumMod val="75000"/>
                  </a:schemeClr>
                </a:solidFill>
              </a:rPr>
              <a:t>Elevbevis/Pocket-ID</a:t>
            </a:r>
          </a:p>
        </p:txBody>
      </p:sp>
      <p:sp>
        <p:nvSpPr>
          <p:cNvPr id="4" name="Plassholder for innhold 3"/>
          <p:cNvSpPr>
            <a:spLocks noGrp="1"/>
          </p:cNvSpPr>
          <p:nvPr>
            <p:ph idx="13"/>
          </p:nvPr>
        </p:nvSpPr>
        <p:spPr>
          <a:xfrm>
            <a:off x="370390" y="1838036"/>
            <a:ext cx="8422628" cy="4895273"/>
          </a:xfrm>
        </p:spPr>
        <p:txBody>
          <a:bodyPr>
            <a:normAutofit fontScale="62500" lnSpcReduction="20000"/>
          </a:bodyPr>
          <a:lstStyle/>
          <a:p>
            <a:pPr marL="0" indent="0">
              <a:buNone/>
            </a:pPr>
            <a:r>
              <a:rPr lang="nb-NO"/>
              <a:t>Kom i gang med digitalt bevis :</a:t>
            </a:r>
          </a:p>
          <a:p>
            <a:pPr marL="0" indent="0">
              <a:buNone/>
            </a:pPr>
            <a:endParaRPr lang="nb-NO"/>
          </a:p>
          <a:p>
            <a:pPr marL="514350" indent="-514350">
              <a:buFont typeface="+mj-lt"/>
              <a:buAutoNum type="arabicPeriod"/>
            </a:pPr>
            <a:r>
              <a:rPr lang="nb-NO"/>
              <a:t>Last ned</a:t>
            </a:r>
            <a:br>
              <a:rPr lang="nb-NO"/>
            </a:br>
            <a:r>
              <a:rPr lang="nb-NO"/>
              <a:t>Gå til </a:t>
            </a:r>
            <a:r>
              <a:rPr lang="nb-NO">
                <a:hlinkClick r:id="rId2"/>
              </a:rPr>
              <a:t>App Store</a:t>
            </a:r>
            <a:r>
              <a:rPr lang="nb-NO"/>
              <a:t> eller </a:t>
            </a:r>
            <a:r>
              <a:rPr lang="nb-NO">
                <a:hlinkClick r:id="rId3"/>
              </a:rPr>
              <a:t>Google Play</a:t>
            </a:r>
            <a:r>
              <a:rPr lang="nb-NO"/>
              <a:t> og last ned appen "Pocket ID«</a:t>
            </a:r>
            <a:br>
              <a:rPr lang="nb-NO"/>
            </a:br>
            <a:endParaRPr lang="nb-NO"/>
          </a:p>
          <a:p>
            <a:pPr marL="514350" indent="-514350">
              <a:buFont typeface="+mj-lt"/>
              <a:buAutoNum type="arabicPeriod"/>
            </a:pPr>
            <a:r>
              <a:rPr lang="nb-NO"/>
              <a:t>Logg inn inn i mobilappen med din private FEIDE-id</a:t>
            </a:r>
            <a:br>
              <a:rPr lang="nb-NO"/>
            </a:br>
            <a:endParaRPr lang="nb-NO"/>
          </a:p>
          <a:p>
            <a:pPr marL="514350" indent="-514350">
              <a:buFont typeface="+mj-lt"/>
              <a:buAutoNum type="arabicPeriod"/>
            </a:pPr>
            <a:r>
              <a:rPr lang="nb-NO"/>
              <a:t>Bekreft eksisterende bilde fra det skoleadministrative systemet eller ta nytt bilde</a:t>
            </a:r>
            <a:br>
              <a:rPr lang="nb-NO"/>
            </a:br>
            <a:endParaRPr lang="nb-NO"/>
          </a:p>
          <a:p>
            <a:pPr marL="514350" indent="-514350">
              <a:buFont typeface="+mj-lt"/>
              <a:buAutoNum type="arabicPeriod"/>
            </a:pPr>
            <a:r>
              <a:rPr lang="nb-NO"/>
              <a:t>Løsningen er klar til bruk!</a:t>
            </a:r>
            <a:br>
              <a:rPr lang="nb-NO" sz="2700"/>
            </a:br>
            <a:endParaRPr lang="nb-NO" sz="2700"/>
          </a:p>
          <a:p>
            <a:pPr marL="514350" indent="-514350">
              <a:buFont typeface="+mj-lt"/>
              <a:buAutoNum type="arabicPeriod"/>
            </a:pPr>
            <a:r>
              <a:rPr lang="nb-NO" sz="2700"/>
              <a:t>Trøbbel med noe ? Ta kontakt med</a:t>
            </a:r>
            <a:r>
              <a:rPr lang="nb-NO" b="1"/>
              <a:t> </a:t>
            </a:r>
            <a:r>
              <a:rPr lang="nb-NO" sz="2500">
                <a:hlinkClick r:id="rId4"/>
              </a:rPr>
              <a:t>pocketid-hjelp@trondelagfylke.no</a:t>
            </a:r>
            <a:r>
              <a:rPr lang="nb-NO" sz="2500"/>
              <a:t> </a:t>
            </a:r>
          </a:p>
          <a:p>
            <a:endParaRPr lang="nb-NO"/>
          </a:p>
          <a:p>
            <a:pPr marL="0" indent="0">
              <a:buNone/>
            </a:pPr>
            <a:r>
              <a:rPr lang="nb-NO"/>
              <a:t>Les mer her:</a:t>
            </a:r>
            <a:br>
              <a:rPr lang="nb-NO" b="1"/>
            </a:br>
            <a:r>
              <a:rPr lang="nb-NO" b="1">
                <a:hlinkClick r:id="rId5"/>
              </a:rPr>
              <a:t>https://www.trondelagfylke.no/bevis</a:t>
            </a:r>
            <a:endParaRPr lang="nb-NO" b="1"/>
          </a:p>
          <a:p>
            <a:pPr marL="0" indent="0">
              <a:buNone/>
            </a:pPr>
            <a:endParaRPr lang="nb-NO" b="1"/>
          </a:p>
          <a:p>
            <a:pPr marL="0" indent="0">
              <a:buNone/>
            </a:pPr>
            <a:endParaRPr lang="nb-NO" b="1"/>
          </a:p>
          <a:p>
            <a:pPr marL="0" indent="0">
              <a:buNone/>
            </a:pPr>
            <a:r>
              <a:rPr lang="nb-NO" sz="2200"/>
              <a:t>NB! Du vil få veiledning til dette første skoledag</a:t>
            </a:r>
          </a:p>
          <a:p>
            <a:pPr marL="0" indent="0">
              <a:buNone/>
            </a:pPr>
            <a:endParaRPr lang="nb-NO" sz="2200"/>
          </a:p>
          <a:p>
            <a:pPr marL="0" indent="0">
              <a:buNone/>
            </a:pPr>
            <a:endParaRPr lang="nb-NO"/>
          </a:p>
        </p:txBody>
      </p:sp>
      <p:pic>
        <p:nvPicPr>
          <p:cNvPr id="7170" name="Picture 2" descr="https://www.trondelagfylke.no/globalassets/bilder/ny-illustrasjon-skolebevis.jpg/Large/"/>
          <p:cNvPicPr>
            <a:picLocks noGrp="1" noChangeAspect="1" noChangeArrowheads="1"/>
          </p:cNvPicPr>
          <p:nvPr>
            <p:ph idx="1"/>
          </p:nvPr>
        </p:nvPicPr>
        <p:blipFill rotWithShape="1">
          <a:blip r:embed="rId6">
            <a:extLst>
              <a:ext uri="{28A0092B-C50C-407E-A947-70E740481C1C}">
                <a14:useLocalDpi xmlns:a14="http://schemas.microsoft.com/office/drawing/2010/main" val="0"/>
              </a:ext>
            </a:extLst>
          </a:blip>
          <a:srcRect l="42538" t="10144" r="32275" b="17125"/>
          <a:stretch/>
        </p:blipFill>
        <p:spPr bwMode="auto">
          <a:xfrm rot="702345">
            <a:off x="9448869" y="2158295"/>
            <a:ext cx="2253307" cy="362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169166"/>
      </p:ext>
    </p:extLst>
  </p:cSld>
  <p:clrMapOvr>
    <a:masterClrMapping/>
  </p:clrMapOvr>
</p:sld>
</file>

<file path=ppt/theme/theme1.xml><?xml version="1.0" encoding="utf-8"?>
<a:theme xmlns:a="http://schemas.openxmlformats.org/drawingml/2006/main" name="TRFK">
  <a:themeElements>
    <a:clrScheme name="TFK">
      <a:dk1>
        <a:sysClr val="windowText" lastClr="000000"/>
      </a:dk1>
      <a:lt1>
        <a:sysClr val="window" lastClr="FFFFFF"/>
      </a:lt1>
      <a:dk2>
        <a:srgbClr val="FFDD00"/>
      </a:dk2>
      <a:lt2>
        <a:srgbClr val="E7E6E6"/>
      </a:lt2>
      <a:accent1>
        <a:srgbClr val="FFDD00"/>
      </a:accent1>
      <a:accent2>
        <a:srgbClr val="018A92"/>
      </a:accent2>
      <a:accent3>
        <a:srgbClr val="CDC9AF"/>
      </a:accent3>
      <a:accent4>
        <a:srgbClr val="E35205"/>
      </a:accent4>
      <a:accent5>
        <a:srgbClr val="004052"/>
      </a:accent5>
      <a:accent6>
        <a:srgbClr val="000000"/>
      </a:accent6>
      <a:hlink>
        <a:srgbClr val="0563C1"/>
      </a:hlink>
      <a:folHlink>
        <a:srgbClr val="954F72"/>
      </a:folHlink>
    </a:clrScheme>
    <a:fontScheme name="Egendefinert 13">
      <a:majorFont>
        <a:latin typeface="Verdana"/>
        <a:ea typeface=""/>
        <a:cs typeface=""/>
      </a:majorFont>
      <a:minorFont>
        <a:latin typeface="Verdana"/>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odokument" id="{9E28EF3A-33FA-4811-96AA-B48B88DB39A3}" vid="{9AAFDB88-9CE7-4009-B9A0-34AB55E1E70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c1e125b-b772-4d2d-8af8-eec310c9bc7c" xsi:nil="true"/>
    <lcf76f155ced4ddcb4097134ff3c332f xmlns="41cd4878-7dd6-47a0-8390-7b54c36510f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3A4E66052F294B4080E9CC7415FF1EF3" ma:contentTypeVersion="16" ma:contentTypeDescription="Opprett et nytt dokument." ma:contentTypeScope="" ma:versionID="d19b14109810ac630b141d96df5d025b">
  <xsd:schema xmlns:xsd="http://www.w3.org/2001/XMLSchema" xmlns:xs="http://www.w3.org/2001/XMLSchema" xmlns:p="http://schemas.microsoft.com/office/2006/metadata/properties" xmlns:ns2="41cd4878-7dd6-47a0-8390-7b54c36510f9" xmlns:ns3="957dfa19-bcc9-46c4-8f1c-63d7f1825cff" xmlns:ns4="4c1e125b-b772-4d2d-8af8-eec310c9bc7c" targetNamespace="http://schemas.microsoft.com/office/2006/metadata/properties" ma:root="true" ma:fieldsID="163fe7dcba2af9ea8918a53276032a94" ns2:_="" ns3:_="" ns4:_="">
    <xsd:import namespace="41cd4878-7dd6-47a0-8390-7b54c36510f9"/>
    <xsd:import namespace="957dfa19-bcc9-46c4-8f1c-63d7f1825cff"/>
    <xsd:import namespace="4c1e125b-b772-4d2d-8af8-eec310c9bc7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Location"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cd4878-7dd6-47a0-8390-7b54c36510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17f1e631-7134-4ce3-8a3d-482fd88a4c5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57dfa19-bcc9-46c4-8f1c-63d7f1825cff"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c1e125b-b772-4d2d-8af8-eec310c9bc7c"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c0f8b74-9edb-4d23-936a-1cb0f9fc91c1}" ma:internalName="TaxCatchAll" ma:showField="CatchAllData" ma:web="957dfa19-bcc9-46c4-8f1c-63d7f1825c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4F1498-734D-4F4C-A277-417539339747}">
  <ds:schemaRefs>
    <ds:schemaRef ds:uri="http://schemas.microsoft.com/sharepoint/v3/contenttype/forms"/>
  </ds:schemaRefs>
</ds:datastoreItem>
</file>

<file path=customXml/itemProps2.xml><?xml version="1.0" encoding="utf-8"?>
<ds:datastoreItem xmlns:ds="http://schemas.openxmlformats.org/officeDocument/2006/customXml" ds:itemID="{2E726444-19CD-4171-BFC4-168539CB8822}">
  <ds:schemaRefs>
    <ds:schemaRef ds:uri="http://purl.org/dc/elements/1.1/"/>
    <ds:schemaRef ds:uri="http://purl.org/dc/dcmitype/"/>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microsoft.com/sharepoint/v3"/>
    <ds:schemaRef ds:uri="http://schemas.openxmlformats.org/package/2006/metadata/core-properties"/>
    <ds:schemaRef ds:uri="3ff427e9-d962-49a9-95a9-115282036df2"/>
    <ds:schemaRef ds:uri="e60e5cf8-b74f-404b-bd8d-86d61d67fc8f"/>
    <ds:schemaRef ds:uri="http://www.w3.org/XML/1998/namespace"/>
    <ds:schemaRef ds:uri="4c1e125b-b772-4d2d-8af8-eec310c9bc7c"/>
    <ds:schemaRef ds:uri="41cd4878-7dd6-47a0-8390-7b54c36510f9"/>
  </ds:schemaRefs>
</ds:datastoreItem>
</file>

<file path=customXml/itemProps3.xml><?xml version="1.0" encoding="utf-8"?>
<ds:datastoreItem xmlns:ds="http://schemas.openxmlformats.org/officeDocument/2006/customXml" ds:itemID="{E639D258-3A48-4F0F-8B4D-4E23BF993A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cd4878-7dd6-47a0-8390-7b54c36510f9"/>
    <ds:schemaRef ds:uri="957dfa19-bcc9-46c4-8f1c-63d7f1825cff"/>
    <ds:schemaRef ds:uri="4c1e125b-b772-4d2d-8af8-eec310c9bc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6519</TotalTime>
  <Words>3050</Words>
  <Application>Microsoft Macintosh PowerPoint</Application>
  <PresentationFormat>Widescreen</PresentationFormat>
  <Paragraphs>305</Paragraphs>
  <Slides>31</Slides>
  <Notes>0</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31</vt:i4>
      </vt:variant>
    </vt:vector>
  </HeadingPairs>
  <TitlesOfParts>
    <vt:vector size="38" baseType="lpstr">
      <vt:lpstr>Arial</vt:lpstr>
      <vt:lpstr>Calibri</vt:lpstr>
      <vt:lpstr>Courier New</vt:lpstr>
      <vt:lpstr>muli</vt:lpstr>
      <vt:lpstr>Times New Roman</vt:lpstr>
      <vt:lpstr>Verdana</vt:lpstr>
      <vt:lpstr>TRFK</vt:lpstr>
      <vt:lpstr>Informasjon til elever og foresatte</vt:lpstr>
      <vt:lpstr>Velkommen som elev hos oss</vt:lpstr>
      <vt:lpstr>Oppstartssamtalen</vt:lpstr>
      <vt:lpstr>PowerPoint-presentasjon</vt:lpstr>
      <vt:lpstr>Dette vil du møte på Skjetlein</vt:lpstr>
      <vt:lpstr>Skolen består av mange bygg</vt:lpstr>
      <vt:lpstr>Din kontaktlærer</vt:lpstr>
      <vt:lpstr>VIP-makkerskap</vt:lpstr>
      <vt:lpstr>Elevbevis/Pocket-ID</vt:lpstr>
      <vt:lpstr>Informasjon om foresatte</vt:lpstr>
      <vt:lpstr>Elevskap</vt:lpstr>
      <vt:lpstr>Garderober</vt:lpstr>
      <vt:lpstr>Elev-PC - Ta med første skoledag!</vt:lpstr>
      <vt:lpstr>Skoledagens lengde og skoleruta</vt:lpstr>
      <vt:lpstr>Skoleskyss - buss</vt:lpstr>
      <vt:lpstr>Skoleskyss - buss</vt:lpstr>
      <vt:lpstr>Informasjon om stipend</vt:lpstr>
      <vt:lpstr>Fritak i fag</vt:lpstr>
      <vt:lpstr>Gratisprinsippet</vt:lpstr>
      <vt:lpstr>Bygg og anleggsteknikk</vt:lpstr>
      <vt:lpstr>Teknologi og industrifag vg1</vt:lpstr>
      <vt:lpstr>Arbeidsmaskiner vg2</vt:lpstr>
      <vt:lpstr>Anleggsmaskinmekaniker vg3</vt:lpstr>
      <vt:lpstr>Naturbruk</vt:lpstr>
      <vt:lpstr>Elevråd, skoleutvalg og skolemiljøutvalg</vt:lpstr>
      <vt:lpstr>Elever med behov som skolen bør kjenne til</vt:lpstr>
      <vt:lpstr>Fravær</vt:lpstr>
      <vt:lpstr>Fravær og kjøretimer</vt:lpstr>
      <vt:lpstr>Hybelhus</vt:lpstr>
      <vt:lpstr>Vi ved  Skjetlein ønsker deg  et  godt skoleår!</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Informasjon til elever og foresatte</dc:title>
  <dc:creator>Edward Georg Hagen</dc:creator>
  <cp:lastModifiedBy>Edward Georg Hagen</cp:lastModifiedBy>
  <cp:revision>6</cp:revision>
  <dcterms:created xsi:type="dcterms:W3CDTF">2020-08-06T07:26:12Z</dcterms:created>
  <dcterms:modified xsi:type="dcterms:W3CDTF">2023-08-08T05:43:36Z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0x0101003A4E66052F294B4080E9CC7415FF1EF3</vt:lpwstr>
  </property>
  <property fmtid="{D5CDD505-2E9C-101B-9397-08002B2CF9AE}" pid="3" name="MediaServiceImageTags">
    <vt:lpwstr/>
  </property>
</Properties>
</file>