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89" r:id="rId5"/>
    <p:sldId id="278" r:id="rId6"/>
    <p:sldId id="286" r:id="rId7"/>
    <p:sldId id="270" r:id="rId8"/>
    <p:sldId id="274" r:id="rId9"/>
    <p:sldId id="257" r:id="rId10"/>
    <p:sldId id="287" r:id="rId11"/>
    <p:sldId id="288" r:id="rId12"/>
    <p:sldId id="261" r:id="rId13"/>
    <p:sldId id="267" r:id="rId14"/>
    <p:sldId id="281" r:id="rId15"/>
    <p:sldId id="276" r:id="rId16"/>
    <p:sldId id="2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iddels stil 3 – uthevin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65CC-AAB2-4DC8-82F9-DA1D8BD02F37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147B9-69CE-46D9-BA38-C129D06E8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04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fikk">
            <a:extLst>
              <a:ext uri="{FF2B5EF4-FFF2-40B4-BE49-F238E27FC236}">
                <a16:creationId xmlns:a16="http://schemas.microsoft.com/office/drawing/2014/main" id="{36A72C8F-C33A-45AB-91BF-D23C7D50EEE5}"/>
              </a:ext>
            </a:extLst>
          </p:cNvPr>
          <p:cNvSpPr/>
          <p:nvPr userDrawn="1"/>
        </p:nvSpPr>
        <p:spPr>
          <a:xfrm>
            <a:off x="1" y="1548194"/>
            <a:ext cx="12193524" cy="53098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35896"/>
            <a:ext cx="10363200" cy="1121846"/>
          </a:xfrm>
        </p:spPr>
        <p:txBody>
          <a:bodyPr anchor="b">
            <a:normAutofit/>
          </a:bodyPr>
          <a:lstStyle>
            <a:lvl1pPr algn="ctr">
              <a:defRPr sz="405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95998"/>
            <a:ext cx="10363200" cy="98488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tittelside" hidden="1">
            <a:extLst>
              <a:ext uri="{FF2B5EF4-FFF2-40B4-BE49-F238E27FC236}">
                <a16:creationId xmlns:a16="http://schemas.microsoft.com/office/drawing/2014/main" id="{42594168-4B05-4509-8809-6558E9660824}"/>
              </a:ext>
            </a:extLst>
          </p:cNvPr>
          <p:cNvSpPr/>
          <p:nvPr userDrawn="1"/>
        </p:nvSpPr>
        <p:spPr>
          <a:xfrm>
            <a:off x="449705" y="97436"/>
            <a:ext cx="779488" cy="23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3C00A96-9228-4E6E-AE76-CA1B5758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471764"/>
            <a:ext cx="2431899" cy="5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7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439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49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63DFC49-49A2-44B8-B23A-B4A84142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95" y="2102571"/>
            <a:ext cx="2442410" cy="242225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547DE91-F021-4E3A-9BBE-7FC68723FEC6}"/>
              </a:ext>
            </a:extLst>
          </p:cNvPr>
          <p:cNvSpPr txBox="1"/>
          <p:nvPr userDrawn="1"/>
        </p:nvSpPr>
        <p:spPr>
          <a:xfrm>
            <a:off x="2316480" y="5035631"/>
            <a:ext cx="7559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00"/>
              <a:t>trondelagfylke.no | fb.com/</a:t>
            </a:r>
            <a:r>
              <a:rPr lang="nb-NO" sz="1300" err="1"/>
              <a:t>trondelagfylke</a:t>
            </a:r>
            <a:endParaRPr lang="nb-NO" sz="1300"/>
          </a:p>
        </p:txBody>
      </p:sp>
    </p:spTree>
    <p:extLst>
      <p:ext uri="{BB962C8B-B14F-4D97-AF65-F5344CB8AC3E}">
        <p14:creationId xmlns:p14="http://schemas.microsoft.com/office/powerpoint/2010/main" val="360613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E293DF4-167E-4F98-9D9A-566E0E9752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4592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977980"/>
            <a:ext cx="10515600" cy="775597"/>
          </a:xfrm>
        </p:spPr>
        <p:txBody>
          <a:bodyPr anchor="ctr" anchorCtr="0">
            <a:normAutofit/>
          </a:bodyPr>
          <a:lstStyle>
            <a:lvl1pPr algn="ctr">
              <a:defRPr sz="2800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800962"/>
            <a:ext cx="10515600" cy="5539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3713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442E5E1F-5E54-4B09-9810-9D1AFB1B9578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ECCF3988-3131-4965-BFAC-2EF8935A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6880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D8C7FABD-B60D-4278-8B7A-4CE212162DD1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68D46C-2C47-41CD-86BA-93183D686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8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9B1D9-21EF-47DC-9EB0-171837799A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1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fikk">
            <a:extLst>
              <a:ext uri="{FF2B5EF4-FFF2-40B4-BE49-F238E27FC236}">
                <a16:creationId xmlns:a16="http://schemas.microsoft.com/office/drawing/2014/main" id="{40C17E66-2E97-4F81-8F6E-EF36FBE47B27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DF0D-5186-43A8-9F17-7965A23969C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8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674BD-61C0-4B57-8F0A-E639D160D1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6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4892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82FA1FD-E97A-4C0F-AA26-530A2E50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0621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3139" y="0"/>
            <a:ext cx="6888861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logo_gul">
            <a:extLst>
              <a:ext uri="{FF2B5EF4-FFF2-40B4-BE49-F238E27FC236}">
                <a16:creationId xmlns:a16="http://schemas.microsoft.com/office/drawing/2014/main" id="{FC393D3E-C050-40F9-816F-B6EA7FC3F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9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ABE5CBE6-E2D6-4553-A491-4D45E4859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10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810A30F1-52BB-4D05-9919-9D60AECB77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460" y="1480991"/>
            <a:ext cx="4155149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54E4EC-00C2-4E18-90E6-EF2CA947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59" y="288398"/>
            <a:ext cx="3326055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280660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4768" y="1480991"/>
            <a:ext cx="5294773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F5788C-2F9F-421F-A3B1-5E4BD0F8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768" y="288398"/>
            <a:ext cx="4334653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9">
            <a:extLst>
              <a:ext uri="{FF2B5EF4-FFF2-40B4-BE49-F238E27FC236}">
                <a16:creationId xmlns:a16="http://schemas.microsoft.com/office/drawing/2014/main" id="{E4C9F498-6F44-4CA2-AF18-37B16BED12C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0082" y="1847023"/>
            <a:ext cx="6248810" cy="3514958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14">
            <a:extLst>
              <a:ext uri="{FF2B5EF4-FFF2-40B4-BE49-F238E27FC236}">
                <a16:creationId xmlns:a16="http://schemas.microsoft.com/office/drawing/2014/main" id="{0F42FF05-9A5C-42EA-96C3-47171AE49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6943" y="1847032"/>
            <a:ext cx="3902599" cy="432993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DD6478-91A1-4964-ACA2-E26D9F4B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43" y="681038"/>
            <a:ext cx="3902598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E63E4E42-00DC-4CD8-8D2A-A2ED1C35DD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9550" y="2438271"/>
            <a:ext cx="8999871" cy="373869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FBCB943-AE00-4825-843E-FE156C6BD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550" y="1212534"/>
            <a:ext cx="8999871" cy="98488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F609443-9AE4-46E7-8FE7-2CE88496B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471764"/>
            <a:ext cx="2179324" cy="5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10685848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459" y="6446580"/>
            <a:ext cx="192024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6A1A0E74-B8A8-4360-A367-9FF538085BF2}" type="datetimeFigureOut">
              <a:rPr lang="nb-NO" smtClean="0"/>
              <a:pPr/>
              <a:t>29.09.2025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5640" y="6446580"/>
            <a:ext cx="576072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79421" y="6446580"/>
            <a:ext cx="960120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36457444-737A-4256-A71F-2C8225BFF09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logo_gul">
            <a:extLst>
              <a:ext uri="{FF2B5EF4-FFF2-40B4-BE49-F238E27FC236}">
                <a16:creationId xmlns:a16="http://schemas.microsoft.com/office/drawing/2014/main" id="{568E141C-BC32-4EA7-B2A0-38340A669A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11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413738F4-4345-4546-B6AE-0A137D4FB7E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9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F439C0E1-1A3C-408E-87BE-8917EC33988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76" r:id="rId9"/>
    <p:sldLayoutId id="2147483666" r:id="rId10"/>
    <p:sldLayoutId id="2147483667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-iGKCV6PXRo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nnkon@trondelagfylke.no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12" descr="Et bilde som inneholder gress, tre, Flyfoto, i luften&#10;&#10;Automatisk generert beskrivelse">
            <a:extLst>
              <a:ext uri="{FF2B5EF4-FFF2-40B4-BE49-F238E27FC236}">
                <a16:creationId xmlns:a16="http://schemas.microsoft.com/office/drawing/2014/main" id="{7E63E6D7-4DD3-7BAB-0414-F281AFE2C3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" y="1172583"/>
            <a:ext cx="12017327" cy="5133377"/>
          </a:xfrm>
          <a:prstGeom prst="rect">
            <a:avLst/>
          </a:prstGeom>
        </p:spPr>
      </p:pic>
      <p:sp>
        <p:nvSpPr>
          <p:cNvPr id="7" name="Tittel 2">
            <a:extLst>
              <a:ext uri="{FF2B5EF4-FFF2-40B4-BE49-F238E27FC236}">
                <a16:creationId xmlns:a16="http://schemas.microsoft.com/office/drawing/2014/main" id="{B9E73B93-F63A-B994-903C-59B71C79A01C}"/>
              </a:ext>
            </a:extLst>
          </p:cNvPr>
          <p:cNvSpPr txBox="1">
            <a:spLocks/>
          </p:cNvSpPr>
          <p:nvPr/>
        </p:nvSpPr>
        <p:spPr>
          <a:xfrm>
            <a:off x="1295399" y="365041"/>
            <a:ext cx="9601200" cy="1107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>
                <a:latin typeface="Aptos" panose="020B0004020202020204" pitchFamily="34" charset="0"/>
              </a:rPr>
              <a:t>Tilrettelagte tilbud – Skjetlein </a:t>
            </a:r>
            <a:r>
              <a:rPr lang="nb-NO" sz="4000" dirty="0" err="1">
                <a:latin typeface="Aptos" panose="020B0004020202020204" pitchFamily="34" charset="0"/>
              </a:rPr>
              <a:t>vgs</a:t>
            </a:r>
            <a:endParaRPr lang="nb-NO" sz="4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6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0945F45-5521-8AFB-0E12-C11E3FCCB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ligger adskilt fra hovedbygget i bygget «Solsiden»</a:t>
            </a:r>
          </a:p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to separate innganger, to garderober, to fellesrom med kjøkken. Ett sanserom, fire bad og mindre grupperom.</a:t>
            </a:r>
          </a:p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begrenset antall enerom.</a:t>
            </a:r>
          </a:p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takheis, personløfter og stellebenk.</a:t>
            </a:r>
          </a:p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egen adkomst til kantine/hovedbygg.</a:t>
            </a:r>
          </a:p>
          <a:p>
            <a:pPr marL="0" indent="0">
              <a:buNone/>
            </a:pPr>
            <a:endParaRPr lang="nb-NO" sz="2400" dirty="0">
              <a:latin typeface="Aptos" panose="020B00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12D98BD-6CA4-CDA9-9EDF-AEDF6DA7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ptos" panose="020B0004020202020204" pitchFamily="34" charset="0"/>
              </a:rPr>
              <a:t>Fysiske</a:t>
            </a:r>
            <a:r>
              <a:rPr lang="nb-NO" dirty="0"/>
              <a:t> rammebetingelser</a:t>
            </a:r>
          </a:p>
        </p:txBody>
      </p:sp>
    </p:spTree>
    <p:extLst>
      <p:ext uri="{BB962C8B-B14F-4D97-AF65-F5344CB8AC3E}">
        <p14:creationId xmlns:p14="http://schemas.microsoft.com/office/powerpoint/2010/main" val="356683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F8422CB-2C3D-A2A0-6BF0-D4498B1F1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>
                <a:latin typeface="Aptos" panose="020B0004020202020204" pitchFamily="34" charset="0"/>
                <a:hlinkClick r:id="rId2"/>
              </a:rPr>
              <a:t>Særskilt tilrettelagt opplæring ved Skjetlein – </a:t>
            </a:r>
            <a:r>
              <a:rPr lang="nb-NO" sz="2400" dirty="0" err="1">
                <a:latin typeface="Aptos" panose="020B0004020202020204" pitchFamily="34" charset="0"/>
                <a:hlinkClick r:id="rId2"/>
              </a:rPr>
              <a:t>YouTube</a:t>
            </a:r>
            <a:endParaRPr lang="nb-NO" sz="2400" dirty="0">
              <a:latin typeface="Aptos" panose="020B0004020202020204" pitchFamily="34" charset="0"/>
            </a:endParaRPr>
          </a:p>
          <a:p>
            <a:endParaRPr lang="nb-NO" sz="2400" dirty="0">
              <a:latin typeface="Aptos" panose="020B0004020202020204" pitchFamily="34" charset="0"/>
            </a:endParaRPr>
          </a:p>
          <a:p>
            <a:endParaRPr lang="nb-NO" sz="2400" dirty="0">
              <a:latin typeface="Aptos" panose="020B0004020202020204" pitchFamily="34" charset="0"/>
            </a:endParaRPr>
          </a:p>
          <a:p>
            <a:endParaRPr lang="nb-NO" sz="2400" dirty="0">
              <a:latin typeface="Aptos" panose="020B00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E38C12B-1122-6860-CEF7-2156DEC3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ptos" panose="020B0004020202020204" pitchFamily="34" charset="0"/>
              </a:rPr>
              <a:t>Ytterligere informasjon finner du her:</a:t>
            </a:r>
          </a:p>
        </p:txBody>
      </p:sp>
      <p:pic>
        <p:nvPicPr>
          <p:cNvPr id="4" name="Plassholder for innhold 4" descr="Et bilde som inneholder tekst, skjermbilde, Font, sirkel&#10;&#10;Automatisk generert beskrivelse">
            <a:extLst>
              <a:ext uri="{FF2B5EF4-FFF2-40B4-BE49-F238E27FC236}">
                <a16:creationId xmlns:a16="http://schemas.microsoft.com/office/drawing/2014/main" id="{9E93F1D4-CE91-E6C7-9254-1983FA3A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1" y="3088639"/>
            <a:ext cx="3583994" cy="34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91590B3-32E6-FC60-A225-96688EDD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</p:spPr>
        <p:txBody>
          <a:bodyPr anchor="ctr">
            <a:normAutofit/>
          </a:bodyPr>
          <a:lstStyle/>
          <a:p>
            <a:r>
              <a:rPr lang="nb-NO" dirty="0">
                <a:latin typeface="Aptos" panose="020B0004020202020204" pitchFamily="34" charset="0"/>
              </a:rPr>
              <a:t>Kontaktinformasjon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52FC729-A0F3-4182-3A71-505B8E2B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893" y="2361361"/>
            <a:ext cx="5184648" cy="3460752"/>
          </a:xfrm>
          <a:prstGeom prst="rect">
            <a:avLst/>
          </a:prstGeo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75CFF3A-842B-1E23-3BDB-15AAE567CA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2459" y="2163820"/>
            <a:ext cx="5342307" cy="417929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ytterligere informasjon ta kontakt med: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b-NO" sz="240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Avdelingsleder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 Kongshaug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Tlf: 950 50 215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E-post: </a:t>
            </a:r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annkon@trondelagfylke.no</a:t>
            </a:r>
            <a:endParaRPr lang="nb-NO" sz="240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b-NO" sz="240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63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3" y="2115183"/>
            <a:ext cx="11261098" cy="395310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24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Arbeidslivstrening i ordinær klasse</a:t>
            </a:r>
          </a:p>
          <a:p>
            <a:pPr marL="6669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kern="1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Miljøpersonale følger klassen, undervisning gis av ulike faglærere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sz="2400" kern="1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kan gå 2 år i skole og 2 år i bedrift, mens for andre er 3 år i skole en bedre modell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sz="24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Opplæringen </a:t>
            </a:r>
            <a:r>
              <a:rPr lang="nb-NO" sz="2400" kern="1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 i gruppe på maks </a:t>
            </a:r>
            <a:r>
              <a:rPr lang="nb-NO" sz="24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elever</a:t>
            </a:r>
            <a:endParaRPr lang="nb-NO" sz="2400" kern="1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400" dirty="0">
              <a:latin typeface="Aptos" panose="020B00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326129"/>
            <a:ext cx="10468947" cy="1107996"/>
          </a:xfrm>
        </p:spPr>
        <p:txBody>
          <a:bodyPr>
            <a:normAutofit/>
          </a:bodyPr>
          <a:lstStyle/>
          <a:p>
            <a:r>
              <a:rPr lang="nb-NO" sz="3000" dirty="0">
                <a:latin typeface="Aptos" panose="020B0004020202020204" pitchFamily="34" charset="0"/>
              </a:rPr>
              <a:t>Tilrettelagt opplæring</a:t>
            </a:r>
          </a:p>
        </p:txBody>
      </p:sp>
    </p:spTree>
    <p:extLst>
      <p:ext uri="{BB962C8B-B14F-4D97-AF65-F5344CB8AC3E}">
        <p14:creationId xmlns:p14="http://schemas.microsoft.com/office/powerpoint/2010/main" val="419967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6DFCDCF-11E3-01F6-9073-59682C11E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sz="2600" dirty="0">
                <a:latin typeface="Aptos" panose="020B0004020202020204" pitchFamily="34" charset="0"/>
              </a:rPr>
              <a:t>Den praktiske opplæringen følger et øvingshjul på skolens opplæringsarenaer, som for eksempel fjøs, gartneri, smådyrsstall og stall. Dette foregår i grupper på 8-10 elever.</a:t>
            </a:r>
          </a:p>
          <a:p>
            <a:pPr marL="0" indent="0">
              <a:buNone/>
            </a:pPr>
            <a:endParaRPr lang="nb-NO" sz="2600" dirty="0">
              <a:latin typeface="Aptos" panose="020B0004020202020204" pitchFamily="34" charset="0"/>
            </a:endParaRPr>
          </a:p>
          <a:p>
            <a:r>
              <a:rPr lang="nb-NO" sz="2600" dirty="0">
                <a:latin typeface="Aptos" panose="020B0004020202020204" pitchFamily="34" charset="0"/>
              </a:rPr>
              <a:t>Opplæring med dyr gir begrensninger for hvor forutsigbart opplæringstilbud blir </a:t>
            </a:r>
          </a:p>
          <a:p>
            <a:pPr marL="0" indent="0">
              <a:buNone/>
            </a:pPr>
            <a:endParaRPr lang="nb-NO" sz="2600" dirty="0">
              <a:latin typeface="Aptos" panose="020B0004020202020204" pitchFamily="34" charset="0"/>
            </a:endParaRPr>
          </a:p>
          <a:p>
            <a:r>
              <a:rPr lang="nb-NO" sz="2600" dirty="0">
                <a:latin typeface="Aptos" panose="020B0004020202020204" pitchFamily="34" charset="0"/>
              </a:rPr>
              <a:t>Mindre grupper ved bruk av to-</a:t>
            </a:r>
            <a:r>
              <a:rPr lang="nb-NO" sz="2600" dirty="0" err="1">
                <a:latin typeface="Aptos" panose="020B0004020202020204" pitchFamily="34" charset="0"/>
              </a:rPr>
              <a:t>lærersystem</a:t>
            </a:r>
            <a:r>
              <a:rPr lang="nb-NO" sz="2600" dirty="0">
                <a:latin typeface="Aptos" panose="020B0004020202020204" pitchFamily="34" charset="0"/>
              </a:rPr>
              <a:t> i fagene engelsk og matematikk</a:t>
            </a:r>
          </a:p>
          <a:p>
            <a:endParaRPr lang="nb-NO" sz="2600" dirty="0">
              <a:latin typeface="Aptos" panose="020B0004020202020204" pitchFamily="34" charset="0"/>
            </a:endParaRPr>
          </a:p>
          <a:p>
            <a:r>
              <a:rPr lang="nb-NO" sz="2600" dirty="0">
                <a:latin typeface="Aptos" panose="020B0004020202020204" pitchFamily="34" charset="0"/>
              </a:rPr>
              <a:t>På Arbeidslivstrening er det ulike faglærere og flere voksne knyttet til elevgruppa</a:t>
            </a:r>
          </a:p>
          <a:p>
            <a:endParaRPr lang="nb-NO" sz="2600" dirty="0">
              <a:latin typeface="Aptos" panose="020B0004020202020204" pitchFamily="34" charset="0"/>
            </a:endParaRPr>
          </a:p>
          <a:p>
            <a:endParaRPr lang="nb-NO" sz="2600" dirty="0">
              <a:latin typeface="Aptos" panose="020B0004020202020204" pitchFamily="34" charset="0"/>
            </a:endParaRPr>
          </a:p>
          <a:p>
            <a:endParaRPr lang="nb-NO" sz="2600" dirty="0">
              <a:latin typeface="Aptos" panose="020B0004020202020204" pitchFamily="34" charset="0"/>
            </a:endParaRPr>
          </a:p>
          <a:p>
            <a:endParaRPr lang="nb-NO" dirty="0">
              <a:latin typeface="Aptos" panose="020B00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8124E16-06BD-A01C-9AA0-CE3766A0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ptos" panose="020B0004020202020204" pitchFamily="34" charset="0"/>
              </a:rPr>
              <a:t>Dette gjør vi</a:t>
            </a:r>
          </a:p>
        </p:txBody>
      </p:sp>
    </p:spTree>
    <p:extLst>
      <p:ext uri="{BB962C8B-B14F-4D97-AF65-F5344CB8AC3E}">
        <p14:creationId xmlns:p14="http://schemas.microsoft.com/office/powerpoint/2010/main" val="98286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2400" kern="1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nb-NO" sz="24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kke eget lokale/klasserom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nb-NO" sz="2400" kern="1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nb-NO" sz="24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nb-NO" sz="2400" dirty="0">
              <a:latin typeface="Aptos" panose="020B00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ptos" panose="020B0004020202020204" pitchFamily="34" charset="0"/>
              </a:rPr>
              <a:t>Lokaler </a:t>
            </a:r>
          </a:p>
        </p:txBody>
      </p:sp>
    </p:spTree>
    <p:extLst>
      <p:ext uri="{BB962C8B-B14F-4D97-AF65-F5344CB8AC3E}">
        <p14:creationId xmlns:p14="http://schemas.microsoft.com/office/powerpoint/2010/main" val="252905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3" y="2115183"/>
            <a:ext cx="10685848" cy="4416688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ytterligere informasjon ta kontakt med:</a:t>
            </a:r>
            <a:endParaRPr lang="nb-NO" sz="2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0"/>
              </a:spcAft>
            </a:pPr>
            <a: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Leder av elevtjenesten</a:t>
            </a:r>
            <a:b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Ingvild Moen</a:t>
            </a:r>
            <a:b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2400" kern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nb-NO" sz="2400" kern="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90060221, e-post: ingmoen@trondelagfylke.no </a:t>
            </a:r>
            <a:endParaRPr lang="nb-NO" sz="24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0"/>
              </a:spcAft>
            </a:pPr>
            <a: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Skjetlein vgs, sentralbord</a:t>
            </a:r>
            <a:b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24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tlf. 741 76 060</a:t>
            </a:r>
            <a:endParaRPr lang="nb-NO" sz="24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0"/>
              </a:spcAft>
            </a:pPr>
            <a:endParaRPr lang="nb-NO" sz="24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400" dirty="0">
              <a:latin typeface="Aptos" panose="020B00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ptos" panose="020B0004020202020204" pitchFamily="34" charset="0"/>
              </a:rPr>
              <a:t>Kontaktinformasjon </a:t>
            </a:r>
          </a:p>
        </p:txBody>
      </p:sp>
    </p:spTree>
    <p:extLst>
      <p:ext uri="{BB962C8B-B14F-4D97-AF65-F5344CB8AC3E}">
        <p14:creationId xmlns:p14="http://schemas.microsoft.com/office/powerpoint/2010/main" val="424647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</p:spPr>
        <p:txBody>
          <a:bodyPr anchor="ctr">
            <a:normAutofit/>
          </a:bodyPr>
          <a:lstStyle/>
          <a:p>
            <a:r>
              <a:rPr lang="nb-NO" dirty="0">
                <a:latin typeface="Aptos" panose="020B0004020202020204" pitchFamily="34" charset="0"/>
              </a:rPr>
              <a:t>Hverdagslivstrening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3" y="2115183"/>
            <a:ext cx="5184648" cy="395310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8DDD2B3-D5A4-573B-5C3F-F2B9C459D01C}"/>
              </a:ext>
            </a:extLst>
          </p:cNvPr>
          <p:cNvGrpSpPr/>
          <p:nvPr/>
        </p:nvGrpSpPr>
        <p:grpSpPr>
          <a:xfrm>
            <a:off x="1557867" y="2093012"/>
            <a:ext cx="4064185" cy="4366782"/>
            <a:chOff x="1557867" y="2093012"/>
            <a:chExt cx="4064185" cy="4366782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5C1EF1D3-4D67-15FB-6491-9FF434ABB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7867" y="2093012"/>
              <a:ext cx="4064185" cy="3975279"/>
            </a:xfrm>
            <a:prstGeom prst="rect">
              <a:avLst/>
            </a:prstGeom>
          </p:spPr>
        </p:pic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37C0CBB5-0C4E-2839-FA7C-D9D0F724121A}"/>
                </a:ext>
              </a:extLst>
            </p:cNvPr>
            <p:cNvSpPr txBox="1"/>
            <p:nvPr/>
          </p:nvSpPr>
          <p:spPr>
            <a:xfrm>
              <a:off x="1654875" y="6090462"/>
              <a:ext cx="3870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ptos" panose="020B0004020202020204" pitchFamily="34" charset="0"/>
                </a:rPr>
                <a:t>Handle i kantina ved hjelp av ASK</a:t>
              </a:r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7C7EB8CE-44D5-450A-BBD3-EF2CA12C72DB}"/>
              </a:ext>
            </a:extLst>
          </p:cNvPr>
          <p:cNvGrpSpPr/>
          <p:nvPr/>
        </p:nvGrpSpPr>
        <p:grpSpPr>
          <a:xfrm>
            <a:off x="6569950" y="2093609"/>
            <a:ext cx="4542494" cy="4338035"/>
            <a:chOff x="6569950" y="2093609"/>
            <a:chExt cx="4542494" cy="4338035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A8BD1374-9C86-8EB0-F4B6-F66AED696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9950" y="2093609"/>
              <a:ext cx="4542494" cy="3974682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BFE71003-4E5B-878A-D04E-FBFA9374950C}"/>
                </a:ext>
              </a:extLst>
            </p:cNvPr>
            <p:cNvSpPr txBox="1"/>
            <p:nvPr/>
          </p:nvSpPr>
          <p:spPr>
            <a:xfrm>
              <a:off x="7098224" y="6062312"/>
              <a:ext cx="3333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latin typeface="Aptos" panose="020B0004020202020204" pitchFamily="34" charset="0"/>
                </a:rPr>
                <a:t>Arbeidstrening i skolens kantine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690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CF505788-8E08-82E3-9CA9-790365BE19AB}"/>
              </a:ext>
            </a:extLst>
          </p:cNvPr>
          <p:cNvGrpSpPr/>
          <p:nvPr/>
        </p:nvGrpSpPr>
        <p:grpSpPr>
          <a:xfrm>
            <a:off x="665599" y="758536"/>
            <a:ext cx="5430401" cy="5710259"/>
            <a:chOff x="665599" y="758536"/>
            <a:chExt cx="5430401" cy="5710259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36AA8790-460D-B69C-31B8-53462B4FD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599" y="758536"/>
              <a:ext cx="5430401" cy="5340927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14DDA73D-2BA7-DF6C-84A8-C3008D87BC57}"/>
                </a:ext>
              </a:extLst>
            </p:cNvPr>
            <p:cNvSpPr txBox="1"/>
            <p:nvPr/>
          </p:nvSpPr>
          <p:spPr>
            <a:xfrm>
              <a:off x="1310071" y="6099463"/>
              <a:ext cx="3919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latin typeface="Aptos" panose="020B0004020202020204" pitchFamily="34" charset="0"/>
                </a:rPr>
                <a:t>Gruppeundervisning med bruk av ASK</a:t>
              </a:r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40933AC0-8B41-048F-B2AF-9ED230817080}"/>
              </a:ext>
            </a:extLst>
          </p:cNvPr>
          <p:cNvGrpSpPr/>
          <p:nvPr/>
        </p:nvGrpSpPr>
        <p:grpSpPr>
          <a:xfrm>
            <a:off x="7228712" y="758536"/>
            <a:ext cx="3781187" cy="5710259"/>
            <a:chOff x="7228712" y="758536"/>
            <a:chExt cx="3781187" cy="5710259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C31C83BA-C428-52E3-D4DB-4B703501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8712" y="758536"/>
              <a:ext cx="3781187" cy="5340927"/>
            </a:xfrm>
            <a:prstGeom prst="rect">
              <a:avLst/>
            </a:prstGeom>
          </p:spPr>
        </p:pic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4A6F443C-B014-AB53-2419-4965B85C4AE3}"/>
                </a:ext>
              </a:extLst>
            </p:cNvPr>
            <p:cNvSpPr txBox="1"/>
            <p:nvPr/>
          </p:nvSpPr>
          <p:spPr>
            <a:xfrm>
              <a:off x="8147724" y="6099463"/>
              <a:ext cx="1842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latin typeface="Aptos" panose="020B0004020202020204" pitchFamily="34" charset="0"/>
                </a:rPr>
                <a:t>Opplæring i ADL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2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8B8F3639-A97D-1D6D-0669-4D5625E38A36}"/>
              </a:ext>
            </a:extLst>
          </p:cNvPr>
          <p:cNvGrpSpPr/>
          <p:nvPr/>
        </p:nvGrpSpPr>
        <p:grpSpPr>
          <a:xfrm>
            <a:off x="1380986" y="729455"/>
            <a:ext cx="4084852" cy="5397493"/>
            <a:chOff x="7591683" y="1109414"/>
            <a:chExt cx="3516198" cy="4979932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3E704FA9-9AE3-A638-B8CD-A323037D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1683" y="1109414"/>
              <a:ext cx="3516198" cy="4639172"/>
            </a:xfrm>
            <a:prstGeom prst="rect">
              <a:avLst/>
            </a:prstGeom>
            <a:noFill/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9DEEE0B7-767C-D5C2-F2B4-10803DC7C92F}"/>
                </a:ext>
              </a:extLst>
            </p:cNvPr>
            <p:cNvSpPr txBox="1"/>
            <p:nvPr/>
          </p:nvSpPr>
          <p:spPr>
            <a:xfrm>
              <a:off x="8287851" y="5748586"/>
              <a:ext cx="2016511" cy="340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latin typeface="Aptos" panose="020B0004020202020204" pitchFamily="34" charset="0"/>
                </a:rPr>
                <a:t>Arbeidstrening i fjøset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A83CCC40-1090-AEA0-2EF0-E4CA6F5A8E4C}"/>
              </a:ext>
            </a:extLst>
          </p:cNvPr>
          <p:cNvGrpSpPr/>
          <p:nvPr/>
        </p:nvGrpSpPr>
        <p:grpSpPr>
          <a:xfrm>
            <a:off x="6726164" y="729455"/>
            <a:ext cx="3953992" cy="5397492"/>
            <a:chOff x="6726164" y="729455"/>
            <a:chExt cx="3953992" cy="5397492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E0DF1967-6605-7B45-82B2-7D4EC203C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6164" y="729455"/>
              <a:ext cx="3953992" cy="502816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B444EB80-734F-66B8-0327-FBDAC9C14C80}"/>
                </a:ext>
              </a:extLst>
            </p:cNvPr>
            <p:cNvSpPr txBox="1"/>
            <p:nvPr/>
          </p:nvSpPr>
          <p:spPr>
            <a:xfrm>
              <a:off x="7137075" y="5757615"/>
              <a:ext cx="3022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latin typeface="Aptos" panose="020B0004020202020204" pitchFamily="34" charset="0"/>
                </a:rPr>
                <a:t>Eksempel på handlingskjede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7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A6AD6E6-B03B-4D32-891B-6F72118BD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undervisningstimer pr uke, 08.00-13.00.</a:t>
            </a:r>
          </a:p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Faste team rundt elevene. Elevene har kontaktlærer og primærkontakt.</a:t>
            </a:r>
          </a:p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Undervisningen gis individuelt eller i gruppe.</a:t>
            </a:r>
          </a:p>
          <a:p>
            <a:r>
              <a:rPr lang="nb-NO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bruker skolen/gårdens fasiliteter.</a:t>
            </a:r>
          </a:p>
          <a:p>
            <a:endParaRPr lang="nb-NO" sz="2400" dirty="0">
              <a:latin typeface="Aptos" panose="020B0004020202020204" pitchFamily="34" charset="0"/>
            </a:endParaRPr>
          </a:p>
          <a:p>
            <a:endParaRPr lang="nb-NO" sz="2400" dirty="0">
              <a:latin typeface="Aptos" panose="020B00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64ADF17-0ED7-F529-FB4B-C9A380EC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ptos" panose="020B0004020202020204" pitchFamily="34" charset="0"/>
              </a:rPr>
              <a:t>Organisering</a:t>
            </a:r>
          </a:p>
        </p:txBody>
      </p:sp>
    </p:spTree>
    <p:extLst>
      <p:ext uri="{BB962C8B-B14F-4D97-AF65-F5344CB8AC3E}">
        <p14:creationId xmlns:p14="http://schemas.microsoft.com/office/powerpoint/2010/main" val="4100005018"/>
      </p:ext>
    </p:extLst>
  </p:cSld>
  <p:clrMapOvr>
    <a:masterClrMapping/>
  </p:clrMapOvr>
</p:sld>
</file>

<file path=ppt/theme/theme1.xml><?xml version="1.0" encoding="utf-8"?>
<a:theme xmlns:a="http://schemas.openxmlformats.org/drawingml/2006/main" name="TRFK">
  <a:themeElements>
    <a:clrScheme name="Juveler">
      <a:dk1>
        <a:sysClr val="windowText" lastClr="000000"/>
      </a:dk1>
      <a:lt1>
        <a:sysClr val="window" lastClr="FFFFFF"/>
      </a:lt1>
      <a:dk2>
        <a:srgbClr val="0C216E"/>
      </a:dk2>
      <a:lt2>
        <a:srgbClr val="FFF2C3"/>
      </a:lt2>
      <a:accent1>
        <a:srgbClr val="3C9674"/>
      </a:accent1>
      <a:accent2>
        <a:srgbClr val="F31D8D"/>
      </a:accent2>
      <a:accent3>
        <a:srgbClr val="EEAC4D"/>
      </a:accent3>
      <a:accent4>
        <a:srgbClr val="419CCF"/>
      </a:accent4>
      <a:accent5>
        <a:srgbClr val="841E6E"/>
      </a:accent5>
      <a:accent6>
        <a:srgbClr val="886434"/>
      </a:accent6>
      <a:hlink>
        <a:srgbClr val="0066FF"/>
      </a:hlink>
      <a:folHlink>
        <a:srgbClr val="00CCFF"/>
      </a:folHlink>
    </a:clrScheme>
    <a:fontScheme name="Egendefinert 1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fk_ppt_hovedlogo (1).pptx" id="{BC19AE05-638E-49C8-8B07-F5D649000AFD}" vid="{5E7EE038-3048-41D5-AC0F-0B78C8D66D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C1D1EECDF0E242A83BEF1D0DC67523" ma:contentTypeVersion="10" ma:contentTypeDescription="Opprett et nytt dokument." ma:contentTypeScope="" ma:versionID="1276f770f4a0d8298d1d23b6f8051b94">
  <xsd:schema xmlns:xsd="http://www.w3.org/2001/XMLSchema" xmlns:xs="http://www.w3.org/2001/XMLSchema" xmlns:p="http://schemas.microsoft.com/office/2006/metadata/properties" xmlns:ns2="710844ae-b2a4-4214-b24f-b0b8858ca061" xmlns:ns3="d8083ca1-a162-43c7-b747-b1fcf6f8f866" targetNamespace="http://schemas.microsoft.com/office/2006/metadata/properties" ma:root="true" ma:fieldsID="e26276145777979af7594743bb33e0ec" ns2:_="" ns3:_="">
    <xsd:import namespace="710844ae-b2a4-4214-b24f-b0b8858ca061"/>
    <xsd:import namespace="d8083ca1-a162-43c7-b747-b1fcf6f8f8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844ae-b2a4-4214-b24f-b0b8858ca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83ca1-a162-43c7-b747-b1fcf6f8f86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ADEED3-D19F-409A-AC82-A9778D0D9FAA}">
  <ds:schemaRefs>
    <ds:schemaRef ds:uri="http://schemas.microsoft.com/office/2006/documentManagement/types"/>
    <ds:schemaRef ds:uri="710844ae-b2a4-4214-b24f-b0b8858ca06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8083ca1-a162-43c7-b747-b1fcf6f8f86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1B3FE34-D32E-411D-8F5B-11CD28B709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1D2D8A-ACC8-4263-8D26-A0C72182AA17}">
  <ds:schemaRefs>
    <ds:schemaRef ds:uri="710844ae-b2a4-4214-b24f-b0b8858ca061"/>
    <ds:schemaRef ds:uri="d8083ca1-a162-43c7-b747-b1fcf6f8f8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b6334d01-13b9-4531-a3a6-532e479d9a1a}" enabled="0" method="" siteId="{b6334d01-13b9-4531-a3a6-532e479d9a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TRFK_ppt_hovedlogo</Template>
  <TotalTime>1866</TotalTime>
  <Words>312</Words>
  <Application>Microsoft Office PowerPoint</Application>
  <PresentationFormat>Widescreen</PresentationFormat>
  <Paragraphs>53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Aptos</vt:lpstr>
      <vt:lpstr>Arial</vt:lpstr>
      <vt:lpstr>Verdana</vt:lpstr>
      <vt:lpstr>TRFK</vt:lpstr>
      <vt:lpstr>PowerPoint-presentasjon</vt:lpstr>
      <vt:lpstr>Tilrettelagt opplæring</vt:lpstr>
      <vt:lpstr>Dette gjør vi</vt:lpstr>
      <vt:lpstr>Lokaler </vt:lpstr>
      <vt:lpstr>Kontaktinformasjon </vt:lpstr>
      <vt:lpstr>Hverdagslivstrening</vt:lpstr>
      <vt:lpstr>PowerPoint-presentasjon</vt:lpstr>
      <vt:lpstr>PowerPoint-presentasjon</vt:lpstr>
      <vt:lpstr>Organisering</vt:lpstr>
      <vt:lpstr>Fysiske rammebetingelser</vt:lpstr>
      <vt:lpstr>Ytterligere informasjon finner du her:</vt:lpstr>
      <vt:lpstr>Kontaktinformasjon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Lovise Kongshaug</dc:creator>
  <cp:lastModifiedBy>Kristine Sætherbø</cp:lastModifiedBy>
  <cp:revision>41</cp:revision>
  <dcterms:created xsi:type="dcterms:W3CDTF">2023-11-28T07:29:15Z</dcterms:created>
  <dcterms:modified xsi:type="dcterms:W3CDTF">2025-09-29T07:47:59Z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0x010100F4C1D1EECDF0E242A83BEF1D0DC67523</vt:lpwstr>
  </property>
</Properties>
</file>